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a:srgbClr val="D0D8E8"/>
    <a:srgbClr val="2FFF2F"/>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B6A021E-4A4C-4013-A8D0-6CA03F87BDD7}" type="datetimeFigureOut">
              <a:rPr lang="fr-CA" smtClean="0"/>
              <a:t>2018-03-28</a:t>
            </a:fld>
            <a:endParaRPr lang="fr-CA"/>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556945B-99E3-453D-A0BF-9694453AB08A}" type="slidenum">
              <a:rPr lang="fr-CA" smtClean="0"/>
              <a:t>‹N°›</a:t>
            </a:fld>
            <a:endParaRPr lang="fr-CA"/>
          </a:p>
        </p:txBody>
      </p:sp>
    </p:spTree>
    <p:extLst>
      <p:ext uri="{BB962C8B-B14F-4D97-AF65-F5344CB8AC3E}">
        <p14:creationId xmlns:p14="http://schemas.microsoft.com/office/powerpoint/2010/main" val="61852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556945B-99E3-453D-A0BF-9694453AB08A}" type="slidenum">
              <a:rPr lang="fr-CA" smtClean="0"/>
              <a:t>2</a:t>
            </a:fld>
            <a:endParaRPr lang="fr-CA"/>
          </a:p>
        </p:txBody>
      </p:sp>
    </p:spTree>
    <p:extLst>
      <p:ext uri="{BB962C8B-B14F-4D97-AF65-F5344CB8AC3E}">
        <p14:creationId xmlns:p14="http://schemas.microsoft.com/office/powerpoint/2010/main" val="3965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A"/>
          </a:p>
        </p:txBody>
      </p:sp>
      <p:sp>
        <p:nvSpPr>
          <p:cNvPr id="4" name="Espace réservé de la date 3"/>
          <p:cNvSpPr>
            <a:spLocks noGrp="1"/>
          </p:cNvSpPr>
          <p:nvPr>
            <p:ph type="dt" sz="half" idx="10"/>
          </p:nvPr>
        </p:nvSpPr>
        <p:spPr/>
        <p:txBody>
          <a:bodyPr/>
          <a:lstStyle/>
          <a:p>
            <a:fld id="{A2A2A6F7-CFBA-429E-8B4C-A112E745E562}" type="datetimeFigureOut">
              <a:rPr lang="fr-CA" smtClean="0"/>
              <a:t>2018-03-28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420228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A2A2A6F7-CFBA-429E-8B4C-A112E745E562}" type="datetimeFigureOut">
              <a:rPr lang="fr-CA" smtClean="0"/>
              <a:t>2018-03-28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232875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A2A2A6F7-CFBA-429E-8B4C-A112E745E562}" type="datetimeFigureOut">
              <a:rPr lang="fr-CA" smtClean="0"/>
              <a:t>2018-03-28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3608949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A2A2A6F7-CFBA-429E-8B4C-A112E745E562}" type="datetimeFigureOut">
              <a:rPr lang="fr-CA" smtClean="0"/>
              <a:t>2018-03-28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323437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2A2A6F7-CFBA-429E-8B4C-A112E745E562}" type="datetimeFigureOut">
              <a:rPr lang="fr-CA" smtClean="0"/>
              <a:t>2018-03-28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866178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A2A2A6F7-CFBA-429E-8B4C-A112E745E562}" type="datetimeFigureOut">
              <a:rPr lang="fr-CA" smtClean="0"/>
              <a:t>2018-03-28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115951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A2A2A6F7-CFBA-429E-8B4C-A112E745E562}" type="datetimeFigureOut">
              <a:rPr lang="fr-CA" smtClean="0"/>
              <a:t>2018-03-28</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92900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A2A2A6F7-CFBA-429E-8B4C-A112E745E562}" type="datetimeFigureOut">
              <a:rPr lang="fr-CA" smtClean="0"/>
              <a:t>2018-03-28</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123057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A2A6F7-CFBA-429E-8B4C-A112E745E562}" type="datetimeFigureOut">
              <a:rPr lang="fr-CA" smtClean="0"/>
              <a:t>2018-03-28</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667980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2A2A6F7-CFBA-429E-8B4C-A112E745E562}" type="datetimeFigureOut">
              <a:rPr lang="fr-CA" smtClean="0"/>
              <a:t>2018-03-28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67384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2A2A6F7-CFBA-429E-8B4C-A112E745E562}" type="datetimeFigureOut">
              <a:rPr lang="fr-CA" smtClean="0"/>
              <a:t>2018-03-28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6F963710-87B6-4CB1-ABF4-A18120F10BFF}" type="slidenum">
              <a:rPr lang="fr-CA" smtClean="0"/>
              <a:t>‹N°›</a:t>
            </a:fld>
            <a:endParaRPr lang="fr-CA"/>
          </a:p>
        </p:txBody>
      </p:sp>
    </p:spTree>
    <p:extLst>
      <p:ext uri="{BB962C8B-B14F-4D97-AF65-F5344CB8AC3E}">
        <p14:creationId xmlns:p14="http://schemas.microsoft.com/office/powerpoint/2010/main" val="211641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A2A6F7-CFBA-429E-8B4C-A112E745E562}" type="datetimeFigureOut">
              <a:rPr lang="fr-CA" smtClean="0"/>
              <a:t>2018-03-28</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63710-87B6-4CB1-ABF4-A18120F10BFF}" type="slidenum">
              <a:rPr lang="fr-CA" smtClean="0"/>
              <a:t>‹N°›</a:t>
            </a:fld>
            <a:endParaRPr lang="fr-CA"/>
          </a:p>
        </p:txBody>
      </p:sp>
    </p:spTree>
    <p:extLst>
      <p:ext uri="{BB962C8B-B14F-4D97-AF65-F5344CB8AC3E}">
        <p14:creationId xmlns:p14="http://schemas.microsoft.com/office/powerpoint/2010/main" val="3978188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autisme-cq.com" TargetMode="External"/><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mailto:info@autisme-cq.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81759" y="72507"/>
            <a:ext cx="3295391" cy="692696"/>
          </a:xfrm>
        </p:spPr>
        <p:txBody>
          <a:bodyPr>
            <a:normAutofit fontScale="90000"/>
          </a:bodyPr>
          <a:lstStyle/>
          <a:p>
            <a:r>
              <a:rPr lang="fr-CA" sz="1800" dirty="0"/>
              <a:t>   </a:t>
            </a:r>
            <a:r>
              <a:rPr lang="fr-CA" sz="1400" dirty="0"/>
              <a:t>Mois de l’autisme 2018</a:t>
            </a:r>
            <a:br>
              <a:rPr lang="fr-CA" sz="1400" dirty="0"/>
            </a:br>
            <a:r>
              <a:rPr lang="fr-CA" sz="1400" dirty="0"/>
              <a:t>« Mieux se comprendre, mieux s’entendre »</a:t>
            </a:r>
          </a:p>
        </p:txBody>
      </p:sp>
      <p:pic>
        <p:nvPicPr>
          <p:cNvPr id="1026" name="Image 1" descr="image001"/>
          <p:cNvPicPr>
            <a:picLocks noChangeAspect="1" noChangeArrowheads="1"/>
          </p:cNvPicPr>
          <p:nvPr/>
        </p:nvPicPr>
        <p:blipFill rotWithShape="1">
          <a:blip r:embed="rId3">
            <a:extLst>
              <a:ext uri="{28A0092B-C50C-407E-A947-70E740481C1C}">
                <a14:useLocalDpi xmlns:a14="http://schemas.microsoft.com/office/drawing/2010/main" val="0"/>
              </a:ext>
            </a:extLst>
          </a:blip>
          <a:srcRect r="40319"/>
          <a:stretch/>
        </p:blipFill>
        <p:spPr bwMode="auto">
          <a:xfrm>
            <a:off x="1531990" y="50179"/>
            <a:ext cx="1422462" cy="73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1300" y="108166"/>
            <a:ext cx="375070" cy="657037"/>
          </a:xfrm>
          <a:prstGeom prst="rect">
            <a:avLst/>
          </a:prstGeom>
        </p:spPr>
      </p:pic>
      <p:sp>
        <p:nvSpPr>
          <p:cNvPr id="8" name="ZoneTexte 7"/>
          <p:cNvSpPr txBox="1"/>
          <p:nvPr/>
        </p:nvSpPr>
        <p:spPr>
          <a:xfrm>
            <a:off x="1527206" y="1841390"/>
            <a:ext cx="216024" cy="230832"/>
          </a:xfrm>
          <a:prstGeom prst="rect">
            <a:avLst/>
          </a:prstGeom>
          <a:noFill/>
        </p:spPr>
        <p:txBody>
          <a:bodyPr wrap="square" rtlCol="0">
            <a:spAutoFit/>
          </a:bodyPr>
          <a:lstStyle/>
          <a:p>
            <a:r>
              <a:rPr lang="fr-CA" sz="900" b="1" dirty="0">
                <a:solidFill>
                  <a:schemeClr val="bg1"/>
                </a:solidFill>
              </a:rPr>
              <a:t>2</a:t>
            </a:r>
          </a:p>
        </p:txBody>
      </p:sp>
      <p:sp>
        <p:nvSpPr>
          <p:cNvPr id="9" name="ZoneTexte 8"/>
          <p:cNvSpPr txBox="1"/>
          <p:nvPr/>
        </p:nvSpPr>
        <p:spPr>
          <a:xfrm>
            <a:off x="2735796" y="1838218"/>
            <a:ext cx="216024" cy="230832"/>
          </a:xfrm>
          <a:prstGeom prst="rect">
            <a:avLst/>
          </a:prstGeom>
          <a:noFill/>
        </p:spPr>
        <p:txBody>
          <a:bodyPr wrap="square" rtlCol="0">
            <a:spAutoFit/>
          </a:bodyPr>
          <a:lstStyle/>
          <a:p>
            <a:r>
              <a:rPr lang="fr-CA" sz="900" b="1" dirty="0">
                <a:solidFill>
                  <a:schemeClr val="bg1"/>
                </a:solidFill>
              </a:rPr>
              <a:t>3</a:t>
            </a:r>
          </a:p>
        </p:txBody>
      </p:sp>
      <p:sp>
        <p:nvSpPr>
          <p:cNvPr id="10" name="ZoneTexte 9"/>
          <p:cNvSpPr txBox="1"/>
          <p:nvPr/>
        </p:nvSpPr>
        <p:spPr>
          <a:xfrm>
            <a:off x="3908790" y="1804164"/>
            <a:ext cx="216024" cy="230832"/>
          </a:xfrm>
          <a:prstGeom prst="rect">
            <a:avLst/>
          </a:prstGeom>
          <a:noFill/>
        </p:spPr>
        <p:txBody>
          <a:bodyPr wrap="square" rtlCol="0">
            <a:spAutoFit/>
          </a:bodyPr>
          <a:lstStyle/>
          <a:p>
            <a:r>
              <a:rPr lang="fr-CA" sz="900" b="1" dirty="0">
                <a:solidFill>
                  <a:schemeClr val="bg1"/>
                </a:solidFill>
              </a:rPr>
              <a:t>4</a:t>
            </a:r>
          </a:p>
        </p:txBody>
      </p:sp>
      <p:sp>
        <p:nvSpPr>
          <p:cNvPr id="11" name="ZoneTexte 10"/>
          <p:cNvSpPr txBox="1"/>
          <p:nvPr/>
        </p:nvSpPr>
        <p:spPr>
          <a:xfrm>
            <a:off x="5112060" y="1820670"/>
            <a:ext cx="216024" cy="230832"/>
          </a:xfrm>
          <a:prstGeom prst="rect">
            <a:avLst/>
          </a:prstGeom>
          <a:noFill/>
        </p:spPr>
        <p:txBody>
          <a:bodyPr wrap="square" rtlCol="0">
            <a:spAutoFit/>
          </a:bodyPr>
          <a:lstStyle/>
          <a:p>
            <a:r>
              <a:rPr lang="fr-CA" sz="900" b="1" dirty="0">
                <a:solidFill>
                  <a:schemeClr val="bg1"/>
                </a:solidFill>
              </a:rPr>
              <a:t>5</a:t>
            </a:r>
          </a:p>
        </p:txBody>
      </p:sp>
      <p:sp>
        <p:nvSpPr>
          <p:cNvPr id="12" name="ZoneTexte 11"/>
          <p:cNvSpPr txBox="1"/>
          <p:nvPr/>
        </p:nvSpPr>
        <p:spPr>
          <a:xfrm>
            <a:off x="6313154" y="1820670"/>
            <a:ext cx="216024" cy="230832"/>
          </a:xfrm>
          <a:prstGeom prst="rect">
            <a:avLst/>
          </a:prstGeom>
          <a:noFill/>
        </p:spPr>
        <p:txBody>
          <a:bodyPr wrap="square" rtlCol="0">
            <a:spAutoFit/>
          </a:bodyPr>
          <a:lstStyle/>
          <a:p>
            <a:r>
              <a:rPr lang="fr-CA" sz="900" b="1" dirty="0">
                <a:solidFill>
                  <a:schemeClr val="bg1"/>
                </a:solidFill>
              </a:rPr>
              <a:t>6</a:t>
            </a:r>
          </a:p>
        </p:txBody>
      </p:sp>
      <p:sp>
        <p:nvSpPr>
          <p:cNvPr id="13" name="ZoneTexte 12"/>
          <p:cNvSpPr txBox="1"/>
          <p:nvPr/>
        </p:nvSpPr>
        <p:spPr>
          <a:xfrm>
            <a:off x="7459411" y="1844463"/>
            <a:ext cx="216024" cy="230832"/>
          </a:xfrm>
          <a:prstGeom prst="rect">
            <a:avLst/>
          </a:prstGeom>
          <a:noFill/>
        </p:spPr>
        <p:txBody>
          <a:bodyPr wrap="square" rtlCol="0">
            <a:spAutoFit/>
          </a:bodyPr>
          <a:lstStyle/>
          <a:p>
            <a:r>
              <a:rPr lang="fr-CA" sz="900" b="1" dirty="0">
                <a:solidFill>
                  <a:schemeClr val="bg1"/>
                </a:solidFill>
              </a:rPr>
              <a:t>7</a:t>
            </a:r>
          </a:p>
        </p:txBody>
      </p:sp>
      <p:sp>
        <p:nvSpPr>
          <p:cNvPr id="14" name="ZoneTexte 13"/>
          <p:cNvSpPr txBox="1"/>
          <p:nvPr/>
        </p:nvSpPr>
        <p:spPr>
          <a:xfrm>
            <a:off x="358846" y="2945513"/>
            <a:ext cx="216024" cy="369332"/>
          </a:xfrm>
          <a:prstGeom prst="rect">
            <a:avLst/>
          </a:prstGeom>
          <a:noFill/>
        </p:spPr>
        <p:txBody>
          <a:bodyPr wrap="square" rtlCol="0">
            <a:spAutoFit/>
          </a:bodyPr>
          <a:lstStyle/>
          <a:p>
            <a:r>
              <a:rPr lang="fr-CA" b="1" dirty="0">
                <a:solidFill>
                  <a:schemeClr val="bg1"/>
                </a:solidFill>
              </a:rPr>
              <a:t>8</a:t>
            </a:r>
          </a:p>
        </p:txBody>
      </p:sp>
      <p:sp>
        <p:nvSpPr>
          <p:cNvPr id="15" name="ZoneTexte 14"/>
          <p:cNvSpPr txBox="1"/>
          <p:nvPr/>
        </p:nvSpPr>
        <p:spPr>
          <a:xfrm>
            <a:off x="1531990" y="2965559"/>
            <a:ext cx="216024" cy="230832"/>
          </a:xfrm>
          <a:prstGeom prst="rect">
            <a:avLst/>
          </a:prstGeom>
          <a:noFill/>
        </p:spPr>
        <p:txBody>
          <a:bodyPr wrap="square" rtlCol="0">
            <a:spAutoFit/>
          </a:bodyPr>
          <a:lstStyle/>
          <a:p>
            <a:r>
              <a:rPr lang="fr-CA" sz="900" b="1" dirty="0">
                <a:solidFill>
                  <a:schemeClr val="bg1"/>
                </a:solidFill>
              </a:rPr>
              <a:t>9</a:t>
            </a:r>
          </a:p>
        </p:txBody>
      </p:sp>
      <p:sp>
        <p:nvSpPr>
          <p:cNvPr id="16" name="ZoneTexte 15"/>
          <p:cNvSpPr txBox="1"/>
          <p:nvPr/>
        </p:nvSpPr>
        <p:spPr>
          <a:xfrm>
            <a:off x="2699792" y="2974858"/>
            <a:ext cx="504056" cy="230832"/>
          </a:xfrm>
          <a:prstGeom prst="rect">
            <a:avLst/>
          </a:prstGeom>
          <a:noFill/>
        </p:spPr>
        <p:txBody>
          <a:bodyPr wrap="square" rtlCol="0">
            <a:spAutoFit/>
          </a:bodyPr>
          <a:lstStyle/>
          <a:p>
            <a:r>
              <a:rPr lang="fr-CA" sz="900" b="1" dirty="0">
                <a:solidFill>
                  <a:schemeClr val="bg1"/>
                </a:solidFill>
              </a:rPr>
              <a:t>10</a:t>
            </a:r>
          </a:p>
        </p:txBody>
      </p:sp>
      <p:sp>
        <p:nvSpPr>
          <p:cNvPr id="17" name="ZoneTexte 16"/>
          <p:cNvSpPr txBox="1"/>
          <p:nvPr/>
        </p:nvSpPr>
        <p:spPr>
          <a:xfrm>
            <a:off x="3908790" y="2987077"/>
            <a:ext cx="554690" cy="230832"/>
          </a:xfrm>
          <a:prstGeom prst="rect">
            <a:avLst/>
          </a:prstGeom>
          <a:noFill/>
        </p:spPr>
        <p:txBody>
          <a:bodyPr wrap="square" rtlCol="0">
            <a:spAutoFit/>
          </a:bodyPr>
          <a:lstStyle/>
          <a:p>
            <a:r>
              <a:rPr lang="fr-CA" sz="900" b="1" dirty="0">
                <a:solidFill>
                  <a:schemeClr val="bg1"/>
                </a:solidFill>
              </a:rPr>
              <a:t>11</a:t>
            </a:r>
          </a:p>
        </p:txBody>
      </p:sp>
      <p:sp>
        <p:nvSpPr>
          <p:cNvPr id="18" name="ZoneTexte 17"/>
          <p:cNvSpPr txBox="1"/>
          <p:nvPr/>
        </p:nvSpPr>
        <p:spPr>
          <a:xfrm>
            <a:off x="5076056" y="2981572"/>
            <a:ext cx="504056" cy="230832"/>
          </a:xfrm>
          <a:prstGeom prst="rect">
            <a:avLst/>
          </a:prstGeom>
          <a:noFill/>
        </p:spPr>
        <p:txBody>
          <a:bodyPr wrap="square" rtlCol="0">
            <a:spAutoFit/>
          </a:bodyPr>
          <a:lstStyle/>
          <a:p>
            <a:r>
              <a:rPr lang="fr-CA" sz="900" b="1" dirty="0">
                <a:solidFill>
                  <a:schemeClr val="bg1"/>
                </a:solidFill>
              </a:rPr>
              <a:t>12</a:t>
            </a:r>
          </a:p>
        </p:txBody>
      </p:sp>
      <p:sp>
        <p:nvSpPr>
          <p:cNvPr id="19" name="ZoneTexte 18"/>
          <p:cNvSpPr txBox="1"/>
          <p:nvPr/>
        </p:nvSpPr>
        <p:spPr>
          <a:xfrm>
            <a:off x="6277150" y="2992157"/>
            <a:ext cx="504056" cy="230832"/>
          </a:xfrm>
          <a:prstGeom prst="rect">
            <a:avLst/>
          </a:prstGeom>
          <a:noFill/>
        </p:spPr>
        <p:txBody>
          <a:bodyPr wrap="square" rtlCol="0">
            <a:spAutoFit/>
          </a:bodyPr>
          <a:lstStyle/>
          <a:p>
            <a:r>
              <a:rPr lang="fr-CA" sz="900" b="1" dirty="0">
                <a:solidFill>
                  <a:schemeClr val="bg1"/>
                </a:solidFill>
              </a:rPr>
              <a:t>13</a:t>
            </a:r>
          </a:p>
        </p:txBody>
      </p:sp>
      <p:sp>
        <p:nvSpPr>
          <p:cNvPr id="20" name="ZoneTexte 19"/>
          <p:cNvSpPr txBox="1"/>
          <p:nvPr/>
        </p:nvSpPr>
        <p:spPr>
          <a:xfrm>
            <a:off x="7459411" y="2992157"/>
            <a:ext cx="467842" cy="230832"/>
          </a:xfrm>
          <a:prstGeom prst="rect">
            <a:avLst/>
          </a:prstGeom>
          <a:noFill/>
        </p:spPr>
        <p:txBody>
          <a:bodyPr wrap="square" rtlCol="0">
            <a:spAutoFit/>
          </a:bodyPr>
          <a:lstStyle/>
          <a:p>
            <a:r>
              <a:rPr lang="fr-CA" sz="900" b="1" dirty="0">
                <a:solidFill>
                  <a:schemeClr val="bg1"/>
                </a:solidFill>
              </a:rPr>
              <a:t>14</a:t>
            </a:r>
          </a:p>
        </p:txBody>
      </p:sp>
      <p:sp>
        <p:nvSpPr>
          <p:cNvPr id="21" name="ZoneTexte 20"/>
          <p:cNvSpPr txBox="1"/>
          <p:nvPr/>
        </p:nvSpPr>
        <p:spPr>
          <a:xfrm>
            <a:off x="345036" y="4094474"/>
            <a:ext cx="432048" cy="369332"/>
          </a:xfrm>
          <a:prstGeom prst="rect">
            <a:avLst/>
          </a:prstGeom>
          <a:noFill/>
        </p:spPr>
        <p:txBody>
          <a:bodyPr wrap="square" rtlCol="0">
            <a:spAutoFit/>
          </a:bodyPr>
          <a:lstStyle/>
          <a:p>
            <a:r>
              <a:rPr lang="fr-CA" b="1" dirty="0">
                <a:solidFill>
                  <a:schemeClr val="bg1"/>
                </a:solidFill>
              </a:rPr>
              <a:t>15</a:t>
            </a:r>
          </a:p>
        </p:txBody>
      </p:sp>
      <p:sp>
        <p:nvSpPr>
          <p:cNvPr id="22" name="ZoneTexte 21"/>
          <p:cNvSpPr txBox="1"/>
          <p:nvPr/>
        </p:nvSpPr>
        <p:spPr>
          <a:xfrm>
            <a:off x="1569419" y="4122183"/>
            <a:ext cx="504056" cy="230832"/>
          </a:xfrm>
          <a:prstGeom prst="rect">
            <a:avLst/>
          </a:prstGeom>
          <a:noFill/>
        </p:spPr>
        <p:txBody>
          <a:bodyPr wrap="square" rtlCol="0">
            <a:spAutoFit/>
          </a:bodyPr>
          <a:lstStyle/>
          <a:p>
            <a:r>
              <a:rPr lang="fr-CA" sz="900" b="1" dirty="0">
                <a:solidFill>
                  <a:schemeClr val="bg1"/>
                </a:solidFill>
              </a:rPr>
              <a:t>16</a:t>
            </a:r>
          </a:p>
        </p:txBody>
      </p:sp>
      <p:sp>
        <p:nvSpPr>
          <p:cNvPr id="23" name="ZoneTexte 22"/>
          <p:cNvSpPr txBox="1"/>
          <p:nvPr/>
        </p:nvSpPr>
        <p:spPr>
          <a:xfrm>
            <a:off x="2735796" y="4122183"/>
            <a:ext cx="499361" cy="230832"/>
          </a:xfrm>
          <a:prstGeom prst="rect">
            <a:avLst/>
          </a:prstGeom>
          <a:noFill/>
        </p:spPr>
        <p:txBody>
          <a:bodyPr wrap="square" rtlCol="0">
            <a:spAutoFit/>
          </a:bodyPr>
          <a:lstStyle/>
          <a:p>
            <a:r>
              <a:rPr lang="fr-CA" sz="900" b="1" dirty="0">
                <a:solidFill>
                  <a:schemeClr val="bg1"/>
                </a:solidFill>
              </a:rPr>
              <a:t>17</a:t>
            </a:r>
          </a:p>
        </p:txBody>
      </p:sp>
      <p:sp>
        <p:nvSpPr>
          <p:cNvPr id="24" name="ZoneTexte 23"/>
          <p:cNvSpPr txBox="1"/>
          <p:nvPr/>
        </p:nvSpPr>
        <p:spPr>
          <a:xfrm>
            <a:off x="3908790" y="4122183"/>
            <a:ext cx="549995" cy="230832"/>
          </a:xfrm>
          <a:prstGeom prst="rect">
            <a:avLst/>
          </a:prstGeom>
          <a:noFill/>
        </p:spPr>
        <p:txBody>
          <a:bodyPr wrap="square" rtlCol="0">
            <a:spAutoFit/>
          </a:bodyPr>
          <a:lstStyle/>
          <a:p>
            <a:r>
              <a:rPr lang="fr-CA" sz="900" b="1" dirty="0">
                <a:solidFill>
                  <a:schemeClr val="bg1"/>
                </a:solidFill>
              </a:rPr>
              <a:t>18</a:t>
            </a:r>
          </a:p>
        </p:txBody>
      </p:sp>
      <p:sp>
        <p:nvSpPr>
          <p:cNvPr id="25" name="ZoneTexte 24"/>
          <p:cNvSpPr txBox="1"/>
          <p:nvPr/>
        </p:nvSpPr>
        <p:spPr>
          <a:xfrm>
            <a:off x="5111701" y="4117722"/>
            <a:ext cx="504056" cy="230832"/>
          </a:xfrm>
          <a:prstGeom prst="rect">
            <a:avLst/>
          </a:prstGeom>
          <a:noFill/>
        </p:spPr>
        <p:txBody>
          <a:bodyPr wrap="square" rtlCol="0">
            <a:spAutoFit/>
          </a:bodyPr>
          <a:lstStyle/>
          <a:p>
            <a:r>
              <a:rPr lang="fr-CA" sz="900" b="1" dirty="0">
                <a:solidFill>
                  <a:schemeClr val="bg1"/>
                </a:solidFill>
              </a:rPr>
              <a:t>19</a:t>
            </a:r>
          </a:p>
        </p:txBody>
      </p:sp>
      <p:sp>
        <p:nvSpPr>
          <p:cNvPr id="26" name="ZoneTexte 25"/>
          <p:cNvSpPr txBox="1"/>
          <p:nvPr/>
        </p:nvSpPr>
        <p:spPr>
          <a:xfrm>
            <a:off x="6277150" y="4122183"/>
            <a:ext cx="504056" cy="230832"/>
          </a:xfrm>
          <a:prstGeom prst="rect">
            <a:avLst/>
          </a:prstGeom>
          <a:noFill/>
        </p:spPr>
        <p:txBody>
          <a:bodyPr wrap="square" rtlCol="0">
            <a:spAutoFit/>
          </a:bodyPr>
          <a:lstStyle/>
          <a:p>
            <a:r>
              <a:rPr lang="fr-CA" sz="900" b="1" dirty="0">
                <a:solidFill>
                  <a:schemeClr val="bg1"/>
                </a:solidFill>
              </a:rPr>
              <a:t>20</a:t>
            </a:r>
          </a:p>
        </p:txBody>
      </p:sp>
      <p:sp>
        <p:nvSpPr>
          <p:cNvPr id="27" name="ZoneTexte 26"/>
          <p:cNvSpPr txBox="1"/>
          <p:nvPr/>
        </p:nvSpPr>
        <p:spPr>
          <a:xfrm>
            <a:off x="7461758" y="4141552"/>
            <a:ext cx="463147" cy="230832"/>
          </a:xfrm>
          <a:prstGeom prst="rect">
            <a:avLst/>
          </a:prstGeom>
          <a:noFill/>
        </p:spPr>
        <p:txBody>
          <a:bodyPr wrap="square" rtlCol="0">
            <a:spAutoFit/>
          </a:bodyPr>
          <a:lstStyle/>
          <a:p>
            <a:r>
              <a:rPr lang="fr-CA" sz="900" b="1" dirty="0">
                <a:solidFill>
                  <a:schemeClr val="bg1"/>
                </a:solidFill>
              </a:rPr>
              <a:t>21</a:t>
            </a:r>
          </a:p>
        </p:txBody>
      </p:sp>
      <p:sp>
        <p:nvSpPr>
          <p:cNvPr id="29" name="ZoneTexte 28"/>
          <p:cNvSpPr txBox="1"/>
          <p:nvPr/>
        </p:nvSpPr>
        <p:spPr>
          <a:xfrm>
            <a:off x="1495986" y="5295950"/>
            <a:ext cx="504056" cy="369332"/>
          </a:xfrm>
          <a:prstGeom prst="rect">
            <a:avLst/>
          </a:prstGeom>
          <a:noFill/>
        </p:spPr>
        <p:txBody>
          <a:bodyPr wrap="square" rtlCol="0">
            <a:spAutoFit/>
          </a:bodyPr>
          <a:lstStyle/>
          <a:p>
            <a:r>
              <a:rPr lang="fr-CA" b="1" dirty="0">
                <a:solidFill>
                  <a:schemeClr val="bg1"/>
                </a:solidFill>
              </a:rPr>
              <a:t>23</a:t>
            </a:r>
          </a:p>
        </p:txBody>
      </p:sp>
      <p:sp>
        <p:nvSpPr>
          <p:cNvPr id="30" name="ZoneTexte 29"/>
          <p:cNvSpPr txBox="1"/>
          <p:nvPr/>
        </p:nvSpPr>
        <p:spPr>
          <a:xfrm>
            <a:off x="2677580" y="5295950"/>
            <a:ext cx="526268" cy="369332"/>
          </a:xfrm>
          <a:prstGeom prst="rect">
            <a:avLst/>
          </a:prstGeom>
          <a:noFill/>
        </p:spPr>
        <p:txBody>
          <a:bodyPr wrap="square" rtlCol="0">
            <a:spAutoFit/>
          </a:bodyPr>
          <a:lstStyle/>
          <a:p>
            <a:r>
              <a:rPr lang="fr-CA" b="1" dirty="0">
                <a:solidFill>
                  <a:schemeClr val="bg1"/>
                </a:solidFill>
              </a:rPr>
              <a:t>24</a:t>
            </a:r>
          </a:p>
        </p:txBody>
      </p:sp>
      <p:sp>
        <p:nvSpPr>
          <p:cNvPr id="31" name="ZoneTexte 30"/>
          <p:cNvSpPr txBox="1"/>
          <p:nvPr/>
        </p:nvSpPr>
        <p:spPr>
          <a:xfrm>
            <a:off x="3883143" y="5295950"/>
            <a:ext cx="549994" cy="369332"/>
          </a:xfrm>
          <a:prstGeom prst="rect">
            <a:avLst/>
          </a:prstGeom>
          <a:noFill/>
        </p:spPr>
        <p:txBody>
          <a:bodyPr wrap="square" rtlCol="0">
            <a:spAutoFit/>
          </a:bodyPr>
          <a:lstStyle/>
          <a:p>
            <a:r>
              <a:rPr lang="fr-CA" b="1" dirty="0">
                <a:solidFill>
                  <a:schemeClr val="bg1"/>
                </a:solidFill>
              </a:rPr>
              <a:t>25</a:t>
            </a:r>
          </a:p>
        </p:txBody>
      </p:sp>
      <p:sp>
        <p:nvSpPr>
          <p:cNvPr id="32" name="ZoneTexte 31"/>
          <p:cNvSpPr txBox="1"/>
          <p:nvPr/>
        </p:nvSpPr>
        <p:spPr>
          <a:xfrm>
            <a:off x="5108609" y="5295950"/>
            <a:ext cx="504056" cy="369332"/>
          </a:xfrm>
          <a:prstGeom prst="rect">
            <a:avLst/>
          </a:prstGeom>
          <a:noFill/>
        </p:spPr>
        <p:txBody>
          <a:bodyPr wrap="square" rtlCol="0">
            <a:spAutoFit/>
          </a:bodyPr>
          <a:lstStyle/>
          <a:p>
            <a:r>
              <a:rPr lang="fr-CA" b="1" dirty="0">
                <a:solidFill>
                  <a:schemeClr val="bg1"/>
                </a:solidFill>
              </a:rPr>
              <a:t>26</a:t>
            </a:r>
          </a:p>
        </p:txBody>
      </p:sp>
      <p:sp>
        <p:nvSpPr>
          <p:cNvPr id="33" name="ZoneTexte 32"/>
          <p:cNvSpPr txBox="1"/>
          <p:nvPr/>
        </p:nvSpPr>
        <p:spPr>
          <a:xfrm>
            <a:off x="6277150" y="5310500"/>
            <a:ext cx="549220" cy="369332"/>
          </a:xfrm>
          <a:prstGeom prst="rect">
            <a:avLst/>
          </a:prstGeom>
          <a:noFill/>
        </p:spPr>
        <p:txBody>
          <a:bodyPr wrap="square" rtlCol="0">
            <a:spAutoFit/>
          </a:bodyPr>
          <a:lstStyle/>
          <a:p>
            <a:r>
              <a:rPr lang="fr-CA" b="1" dirty="0">
                <a:solidFill>
                  <a:schemeClr val="bg1"/>
                </a:solidFill>
              </a:rPr>
              <a:t>27</a:t>
            </a:r>
          </a:p>
        </p:txBody>
      </p:sp>
      <p:sp>
        <p:nvSpPr>
          <p:cNvPr id="35" name="ZoneTexte 34"/>
          <p:cNvSpPr txBox="1"/>
          <p:nvPr/>
        </p:nvSpPr>
        <p:spPr>
          <a:xfrm>
            <a:off x="325488" y="6452784"/>
            <a:ext cx="531676" cy="369332"/>
          </a:xfrm>
          <a:prstGeom prst="rect">
            <a:avLst/>
          </a:prstGeom>
          <a:noFill/>
        </p:spPr>
        <p:txBody>
          <a:bodyPr wrap="square" rtlCol="0">
            <a:spAutoFit/>
          </a:bodyPr>
          <a:lstStyle/>
          <a:p>
            <a:r>
              <a:rPr lang="fr-CA" b="1" dirty="0">
                <a:solidFill>
                  <a:schemeClr val="bg1"/>
                </a:solidFill>
              </a:rPr>
              <a:t>29</a:t>
            </a:r>
          </a:p>
        </p:txBody>
      </p:sp>
      <p:sp>
        <p:nvSpPr>
          <p:cNvPr id="36" name="ZoneTexte 35"/>
          <p:cNvSpPr txBox="1"/>
          <p:nvPr/>
        </p:nvSpPr>
        <p:spPr>
          <a:xfrm>
            <a:off x="1537553" y="6452784"/>
            <a:ext cx="504056" cy="369332"/>
          </a:xfrm>
          <a:prstGeom prst="rect">
            <a:avLst/>
          </a:prstGeom>
          <a:noFill/>
        </p:spPr>
        <p:txBody>
          <a:bodyPr wrap="square" rtlCol="0">
            <a:spAutoFit/>
          </a:bodyPr>
          <a:lstStyle/>
          <a:p>
            <a:r>
              <a:rPr lang="fr-CA" b="1" dirty="0">
                <a:solidFill>
                  <a:schemeClr val="bg1"/>
                </a:solidFill>
              </a:rPr>
              <a:t>30</a:t>
            </a:r>
          </a:p>
        </p:txBody>
      </p:sp>
      <p:pic>
        <p:nvPicPr>
          <p:cNvPr id="1028" name="Picture 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6122" t="4049" r="5731" b="2040"/>
          <a:stretch/>
        </p:blipFill>
        <p:spPr bwMode="auto">
          <a:xfrm>
            <a:off x="2647312" y="4717091"/>
            <a:ext cx="419839" cy="389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7" name="Tableau 36"/>
          <p:cNvGraphicFramePr>
            <a:graphicFrameLocks noGrp="1"/>
          </p:cNvGraphicFramePr>
          <p:nvPr>
            <p:extLst>
              <p:ext uri="{D42A27DB-BD31-4B8C-83A1-F6EECF244321}">
                <p14:modId xmlns:p14="http://schemas.microsoft.com/office/powerpoint/2010/main" val="223665644"/>
              </p:ext>
            </p:extLst>
          </p:nvPr>
        </p:nvGraphicFramePr>
        <p:xfrm>
          <a:off x="1094825" y="790644"/>
          <a:ext cx="6878662" cy="4349830"/>
        </p:xfrm>
        <a:graphic>
          <a:graphicData uri="http://schemas.openxmlformats.org/drawingml/2006/table">
            <a:tbl>
              <a:tblPr/>
              <a:tblGrid>
                <a:gridCol w="565309">
                  <a:extLst>
                    <a:ext uri="{9D8B030D-6E8A-4147-A177-3AD203B41FA5}">
                      <a16:colId xmlns:a16="http://schemas.microsoft.com/office/drawing/2014/main" val="20000"/>
                    </a:ext>
                  </a:extLst>
                </a:gridCol>
                <a:gridCol w="417357">
                  <a:extLst>
                    <a:ext uri="{9D8B030D-6E8A-4147-A177-3AD203B41FA5}">
                      <a16:colId xmlns:a16="http://schemas.microsoft.com/office/drawing/2014/main" val="20001"/>
                    </a:ext>
                  </a:extLst>
                </a:gridCol>
                <a:gridCol w="565309">
                  <a:extLst>
                    <a:ext uri="{9D8B030D-6E8A-4147-A177-3AD203B41FA5}">
                      <a16:colId xmlns:a16="http://schemas.microsoft.com/office/drawing/2014/main" val="20002"/>
                    </a:ext>
                  </a:extLst>
                </a:gridCol>
                <a:gridCol w="417357">
                  <a:extLst>
                    <a:ext uri="{9D8B030D-6E8A-4147-A177-3AD203B41FA5}">
                      <a16:colId xmlns:a16="http://schemas.microsoft.com/office/drawing/2014/main" val="20003"/>
                    </a:ext>
                  </a:extLst>
                </a:gridCol>
                <a:gridCol w="565309">
                  <a:extLst>
                    <a:ext uri="{9D8B030D-6E8A-4147-A177-3AD203B41FA5}">
                      <a16:colId xmlns:a16="http://schemas.microsoft.com/office/drawing/2014/main" val="20004"/>
                    </a:ext>
                  </a:extLst>
                </a:gridCol>
                <a:gridCol w="417357">
                  <a:extLst>
                    <a:ext uri="{9D8B030D-6E8A-4147-A177-3AD203B41FA5}">
                      <a16:colId xmlns:a16="http://schemas.microsoft.com/office/drawing/2014/main" val="20005"/>
                    </a:ext>
                  </a:extLst>
                </a:gridCol>
                <a:gridCol w="565309">
                  <a:extLst>
                    <a:ext uri="{9D8B030D-6E8A-4147-A177-3AD203B41FA5}">
                      <a16:colId xmlns:a16="http://schemas.microsoft.com/office/drawing/2014/main" val="20006"/>
                    </a:ext>
                  </a:extLst>
                </a:gridCol>
                <a:gridCol w="417357">
                  <a:extLst>
                    <a:ext uri="{9D8B030D-6E8A-4147-A177-3AD203B41FA5}">
                      <a16:colId xmlns:a16="http://schemas.microsoft.com/office/drawing/2014/main" val="20007"/>
                    </a:ext>
                  </a:extLst>
                </a:gridCol>
                <a:gridCol w="565309">
                  <a:extLst>
                    <a:ext uri="{9D8B030D-6E8A-4147-A177-3AD203B41FA5}">
                      <a16:colId xmlns:a16="http://schemas.microsoft.com/office/drawing/2014/main" val="20008"/>
                    </a:ext>
                  </a:extLst>
                </a:gridCol>
                <a:gridCol w="417357">
                  <a:extLst>
                    <a:ext uri="{9D8B030D-6E8A-4147-A177-3AD203B41FA5}">
                      <a16:colId xmlns:a16="http://schemas.microsoft.com/office/drawing/2014/main" val="20009"/>
                    </a:ext>
                  </a:extLst>
                </a:gridCol>
                <a:gridCol w="565309">
                  <a:extLst>
                    <a:ext uri="{9D8B030D-6E8A-4147-A177-3AD203B41FA5}">
                      <a16:colId xmlns:a16="http://schemas.microsoft.com/office/drawing/2014/main" val="20010"/>
                    </a:ext>
                  </a:extLst>
                </a:gridCol>
                <a:gridCol w="417357">
                  <a:extLst>
                    <a:ext uri="{9D8B030D-6E8A-4147-A177-3AD203B41FA5}">
                      <a16:colId xmlns:a16="http://schemas.microsoft.com/office/drawing/2014/main" val="20011"/>
                    </a:ext>
                  </a:extLst>
                </a:gridCol>
                <a:gridCol w="565309">
                  <a:extLst>
                    <a:ext uri="{9D8B030D-6E8A-4147-A177-3AD203B41FA5}">
                      <a16:colId xmlns:a16="http://schemas.microsoft.com/office/drawing/2014/main" val="20012"/>
                    </a:ext>
                  </a:extLst>
                </a:gridCol>
                <a:gridCol w="417357">
                  <a:extLst>
                    <a:ext uri="{9D8B030D-6E8A-4147-A177-3AD203B41FA5}">
                      <a16:colId xmlns:a16="http://schemas.microsoft.com/office/drawing/2014/main" val="20013"/>
                    </a:ext>
                  </a:extLst>
                </a:gridCol>
              </a:tblGrid>
              <a:tr h="222355">
                <a:tc gridSpan="2">
                  <a:txBody>
                    <a:bodyPr/>
                    <a:lstStyle/>
                    <a:p>
                      <a:pPr algn="ctr" fontAlgn="b"/>
                      <a:r>
                        <a:rPr lang="fr-CA" sz="1100" b="1" i="0" u="none" strike="noStrike" dirty="0">
                          <a:solidFill>
                            <a:srgbClr val="FFFFFF"/>
                          </a:solidFill>
                          <a:effectLst/>
                          <a:latin typeface="Arial"/>
                        </a:rPr>
                        <a:t>Dimanche</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tc gridSpan="2">
                  <a:txBody>
                    <a:bodyPr/>
                    <a:lstStyle/>
                    <a:p>
                      <a:pPr algn="ctr" fontAlgn="b"/>
                      <a:r>
                        <a:rPr lang="fr-CA" sz="1100" b="1" i="0" u="none" strike="noStrike" dirty="0">
                          <a:solidFill>
                            <a:srgbClr val="FFFFFF"/>
                          </a:solidFill>
                          <a:effectLst/>
                          <a:latin typeface="Arial"/>
                        </a:rPr>
                        <a:t>Lundi</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tc gridSpan="2">
                  <a:txBody>
                    <a:bodyPr/>
                    <a:lstStyle/>
                    <a:p>
                      <a:pPr algn="ctr" fontAlgn="b"/>
                      <a:r>
                        <a:rPr lang="fr-CA" sz="1100" b="1" i="0" u="none" strike="noStrike" dirty="0">
                          <a:solidFill>
                            <a:srgbClr val="FFFFFF"/>
                          </a:solidFill>
                          <a:effectLst/>
                          <a:latin typeface="Arial"/>
                        </a:rPr>
                        <a:t>Mardi</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tc gridSpan="2">
                  <a:txBody>
                    <a:bodyPr/>
                    <a:lstStyle/>
                    <a:p>
                      <a:pPr algn="ctr" fontAlgn="b"/>
                      <a:r>
                        <a:rPr lang="fr-CA" sz="1100" b="1" i="0" u="none" strike="noStrike" dirty="0">
                          <a:solidFill>
                            <a:srgbClr val="FFFFFF"/>
                          </a:solidFill>
                          <a:effectLst/>
                          <a:latin typeface="Arial"/>
                        </a:rPr>
                        <a:t>Mercredi</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tc gridSpan="2">
                  <a:txBody>
                    <a:bodyPr/>
                    <a:lstStyle/>
                    <a:p>
                      <a:pPr algn="ctr" fontAlgn="b"/>
                      <a:r>
                        <a:rPr lang="fr-CA" sz="1100" b="1" i="0" u="none" strike="noStrike" dirty="0">
                          <a:solidFill>
                            <a:srgbClr val="FFFFFF"/>
                          </a:solidFill>
                          <a:effectLst/>
                          <a:latin typeface="Arial"/>
                        </a:rPr>
                        <a:t>Jeudi</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tc gridSpan="2">
                  <a:txBody>
                    <a:bodyPr/>
                    <a:lstStyle/>
                    <a:p>
                      <a:pPr algn="ctr" fontAlgn="b"/>
                      <a:r>
                        <a:rPr lang="fr-CA" sz="1100" b="1" i="0" u="none" strike="noStrike" dirty="0">
                          <a:solidFill>
                            <a:srgbClr val="FFFFFF"/>
                          </a:solidFill>
                          <a:effectLst/>
                          <a:latin typeface="Arial"/>
                        </a:rPr>
                        <a:t>Vendredi</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tc gridSpan="2">
                  <a:txBody>
                    <a:bodyPr/>
                    <a:lstStyle/>
                    <a:p>
                      <a:pPr algn="ctr" fontAlgn="b"/>
                      <a:r>
                        <a:rPr lang="fr-CA" sz="1100" b="1" i="0" u="none" strike="noStrike" dirty="0">
                          <a:solidFill>
                            <a:srgbClr val="FFFFFF"/>
                          </a:solidFill>
                          <a:effectLst/>
                          <a:latin typeface="Arial"/>
                        </a:rPr>
                        <a:t>Samedi</a:t>
                      </a:r>
                    </a:p>
                  </a:txBody>
                  <a:tcPr marL="6077" marR="6077" marT="6077" marB="0" anchor="b">
                    <a:lnL>
                      <a:noFill/>
                    </a:lnL>
                    <a:lnR>
                      <a:noFill/>
                    </a:lnR>
                    <a:lnT>
                      <a:noFill/>
                    </a:lnT>
                    <a:lnB w="6350" cap="flat" cmpd="sng" algn="ctr">
                      <a:solidFill>
                        <a:srgbClr val="31869B"/>
                      </a:solidFill>
                      <a:prstDash val="solid"/>
                      <a:round/>
                      <a:headEnd type="none" w="med" len="med"/>
                      <a:tailEnd type="none" w="med" len="med"/>
                    </a:lnB>
                    <a:solidFill>
                      <a:srgbClr val="215967"/>
                    </a:solidFill>
                  </a:tcPr>
                </a:tc>
                <a:tc hMerge="1">
                  <a:txBody>
                    <a:bodyPr/>
                    <a:lstStyle/>
                    <a:p>
                      <a:endParaRPr lang="fr-CA"/>
                    </a:p>
                  </a:txBody>
                  <a:tcPr/>
                </a:tc>
                <a:extLst>
                  <a:ext uri="{0D108BD9-81ED-4DB2-BD59-A6C34878D82A}">
                    <a16:rowId xmlns:a16="http://schemas.microsoft.com/office/drawing/2014/main" val="10000"/>
                  </a:ext>
                </a:extLst>
              </a:tr>
              <a:tr h="222355">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2 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3 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4 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5 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6 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7 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extLst>
                  <a:ext uri="{0D108BD9-81ED-4DB2-BD59-A6C34878D82A}">
                    <a16:rowId xmlns:a16="http://schemas.microsoft.com/office/drawing/2014/main" val="10001"/>
                  </a:ext>
                </a:extLst>
              </a:tr>
              <a:tr h="603140">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extLst>
                  <a:ext uri="{0D108BD9-81ED-4DB2-BD59-A6C34878D82A}">
                    <a16:rowId xmlns:a16="http://schemas.microsoft.com/office/drawing/2014/main" val="10002"/>
                  </a:ext>
                </a:extLst>
              </a:tr>
              <a:tr h="222355">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8 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9 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10 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11 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12 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13 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14 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603140">
                <a:tc gridSpan="2">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extLst>
                  <a:ext uri="{0D108BD9-81ED-4DB2-BD59-A6C34878D82A}">
                    <a16:rowId xmlns:a16="http://schemas.microsoft.com/office/drawing/2014/main" val="10004"/>
                  </a:ext>
                </a:extLst>
              </a:tr>
              <a:tr h="222355">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15 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16 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17 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18 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19 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20 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21 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603140">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extLst>
                  <a:ext uri="{0D108BD9-81ED-4DB2-BD59-A6C34878D82A}">
                    <a16:rowId xmlns:a16="http://schemas.microsoft.com/office/drawing/2014/main" val="10006"/>
                  </a:ext>
                </a:extLst>
              </a:tr>
              <a:tr h="222355">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22 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23 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24 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 25</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solidFill>
                      <a:schemeClr val="accent1">
                        <a:lumMod val="20000"/>
                        <a:lumOff val="80000"/>
                      </a:schemeClr>
                    </a:solidFill>
                  </a:tcPr>
                </a:tc>
                <a:tc>
                  <a:txBody>
                    <a:bodyPr/>
                    <a:lstStyle/>
                    <a:p>
                      <a:pPr algn="r" fontAlgn="b"/>
                      <a:r>
                        <a:rPr lang="fr-CA" sz="1100" b="0" i="0" u="none" strike="noStrike" dirty="0">
                          <a:solidFill>
                            <a:srgbClr val="000000"/>
                          </a:solidFill>
                          <a:effectLst/>
                          <a:latin typeface="Arial"/>
                        </a:rPr>
                        <a:t>26 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solidFill>
                      <a:schemeClr val="accent1">
                        <a:lumMod val="20000"/>
                        <a:lumOff val="80000"/>
                      </a:schemeClr>
                    </a:solidFill>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27 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28 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extLst>
                  <a:ext uri="{0D108BD9-81ED-4DB2-BD59-A6C34878D82A}">
                    <a16:rowId xmlns:a16="http://schemas.microsoft.com/office/drawing/2014/main" val="10007"/>
                  </a:ext>
                </a:extLst>
              </a:tr>
              <a:tr h="603140">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solidFill>
                      <a:schemeClr val="accent1">
                        <a:lumMod val="20000"/>
                        <a:lumOff val="80000"/>
                      </a:schemeClr>
                    </a:solidFill>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extLst>
                  <a:ext uri="{0D108BD9-81ED-4DB2-BD59-A6C34878D82A}">
                    <a16:rowId xmlns:a16="http://schemas.microsoft.com/office/drawing/2014/main" val="10008"/>
                  </a:ext>
                </a:extLst>
              </a:tr>
              <a:tr h="222355">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29 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30 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a:solidFill>
                            <a:srgbClr val="000000"/>
                          </a:solidFill>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a:solidFill>
                            <a:srgbClr val="000000"/>
                          </a:solidFill>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a:solidFill>
                            <a:srgbClr val="000000"/>
                          </a:solidFill>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tc>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a:noFill/>
                    </a:lnB>
                  </a:tcPr>
                </a:tc>
                <a:tc>
                  <a:txBody>
                    <a:bodyPr/>
                    <a:lstStyle/>
                    <a:p>
                      <a:pPr algn="r" fontAlgn="b"/>
                      <a:r>
                        <a:rPr lang="fr-CA" sz="1100" b="0" i="0" u="none" strike="noStrike" dirty="0">
                          <a:solidFill>
                            <a:srgbClr val="000000"/>
                          </a:solidFill>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w="6350" cap="flat" cmpd="sng" algn="ctr">
                      <a:solidFill>
                        <a:srgbClr val="31869B"/>
                      </a:solidFill>
                      <a:prstDash val="solid"/>
                      <a:round/>
                      <a:headEnd type="none" w="med" len="med"/>
                      <a:tailEnd type="none" w="med" len="med"/>
                    </a:lnT>
                    <a:lnB w="6350" cap="flat" cmpd="sng" algn="ctr">
                      <a:solidFill>
                        <a:srgbClr val="31869B"/>
                      </a:solidFill>
                      <a:prstDash val="solid"/>
                      <a:round/>
                      <a:headEnd type="none" w="med" len="med"/>
                      <a:tailEnd type="none" w="med" len="med"/>
                    </a:lnB>
                  </a:tcPr>
                </a:tc>
                <a:extLst>
                  <a:ext uri="{0D108BD9-81ED-4DB2-BD59-A6C34878D82A}">
                    <a16:rowId xmlns:a16="http://schemas.microsoft.com/office/drawing/2014/main" val="10009"/>
                  </a:ext>
                </a:extLst>
              </a:tr>
              <a:tr h="603140">
                <a:tc gridSpan="2">
                  <a:txBody>
                    <a:bodyPr/>
                    <a:lstStyle/>
                    <a:p>
                      <a:pPr algn="l" fontAlgn="b"/>
                      <a:r>
                        <a:rPr lang="fr-CA" sz="1100" b="0" i="0" u="none" strike="noStrike">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tc gridSpan="2">
                  <a:txBody>
                    <a:bodyPr/>
                    <a:lstStyle/>
                    <a:p>
                      <a:pPr algn="l" fontAlgn="b"/>
                      <a:r>
                        <a:rPr lang="fr-CA" sz="1100" b="0" i="0" u="none" strike="noStrike" dirty="0">
                          <a:effectLst/>
                          <a:latin typeface="Arial"/>
                        </a:rPr>
                        <a:t> </a:t>
                      </a:r>
                    </a:p>
                  </a:txBody>
                  <a:tcPr marL="6077" marR="6077" marT="6077" marB="0" anchor="b">
                    <a:lnL w="6350" cap="flat" cmpd="sng" algn="ctr">
                      <a:solidFill>
                        <a:srgbClr val="31869B"/>
                      </a:solidFill>
                      <a:prstDash val="solid"/>
                      <a:round/>
                      <a:headEnd type="none" w="med" len="med"/>
                      <a:tailEnd type="none" w="med" len="med"/>
                    </a:lnL>
                    <a:lnR w="6350" cap="flat" cmpd="sng" algn="ctr">
                      <a:solidFill>
                        <a:srgbClr val="31869B"/>
                      </a:solidFill>
                      <a:prstDash val="solid"/>
                      <a:round/>
                      <a:headEnd type="none" w="med" len="med"/>
                      <a:tailEnd type="none" w="med" len="med"/>
                    </a:lnR>
                    <a:lnT>
                      <a:noFill/>
                    </a:lnT>
                    <a:lnB w="6350" cap="flat" cmpd="sng" algn="ctr">
                      <a:solidFill>
                        <a:srgbClr val="31869B"/>
                      </a:solidFill>
                      <a:prstDash val="solid"/>
                      <a:round/>
                      <a:headEnd type="none" w="med" len="med"/>
                      <a:tailEnd type="none" w="med" len="med"/>
                    </a:lnB>
                  </a:tcPr>
                </a:tc>
                <a:tc hMerge="1">
                  <a:txBody>
                    <a:bodyPr/>
                    <a:lstStyle/>
                    <a:p>
                      <a:endParaRPr lang="fr-CA"/>
                    </a:p>
                  </a:txBody>
                  <a:tcPr/>
                </a:tc>
                <a:extLst>
                  <a:ext uri="{0D108BD9-81ED-4DB2-BD59-A6C34878D82A}">
                    <a16:rowId xmlns:a16="http://schemas.microsoft.com/office/drawing/2014/main" val="10010"/>
                  </a:ext>
                </a:extLst>
              </a:tr>
            </a:tbl>
          </a:graphicData>
        </a:graphic>
      </p:graphicFrame>
      <p:sp>
        <p:nvSpPr>
          <p:cNvPr id="56" name="ZoneTexte 55"/>
          <p:cNvSpPr txBox="1"/>
          <p:nvPr/>
        </p:nvSpPr>
        <p:spPr>
          <a:xfrm>
            <a:off x="4016802" y="3563724"/>
            <a:ext cx="990977" cy="784830"/>
          </a:xfrm>
          <a:prstGeom prst="rect">
            <a:avLst/>
          </a:prstGeom>
          <a:noFill/>
        </p:spPr>
        <p:txBody>
          <a:bodyPr wrap="none" rtlCol="0">
            <a:spAutoFit/>
          </a:bodyPr>
          <a:lstStyle/>
          <a:p>
            <a:r>
              <a:rPr lang="fr-CA" sz="900" b="1" dirty="0">
                <a:solidFill>
                  <a:schemeClr val="accent1">
                    <a:lumMod val="75000"/>
                  </a:schemeClr>
                </a:solidFill>
              </a:rPr>
              <a:t>Dîner </a:t>
            </a:r>
          </a:p>
          <a:p>
            <a:r>
              <a:rPr lang="fr-CA" sz="900" b="1" dirty="0">
                <a:solidFill>
                  <a:schemeClr val="accent1">
                    <a:lumMod val="75000"/>
                  </a:schemeClr>
                </a:solidFill>
              </a:rPr>
              <a:t>Drummondville</a:t>
            </a:r>
          </a:p>
          <a:p>
            <a:r>
              <a:rPr lang="fr-CA" sz="900" b="1" dirty="0">
                <a:solidFill>
                  <a:schemeClr val="accent1">
                    <a:lumMod val="75000"/>
                  </a:schemeClr>
                </a:solidFill>
              </a:rPr>
              <a:t>et  peinture d’un</a:t>
            </a:r>
          </a:p>
          <a:p>
            <a:r>
              <a:rPr lang="fr-CA" sz="900" b="1" dirty="0">
                <a:solidFill>
                  <a:schemeClr val="accent1">
                    <a:lumMod val="75000"/>
                  </a:schemeClr>
                </a:solidFill>
              </a:rPr>
              <a:t>coffret en bois</a:t>
            </a:r>
          </a:p>
          <a:p>
            <a:r>
              <a:rPr lang="fr-CA" sz="900" b="1" dirty="0">
                <a:solidFill>
                  <a:schemeClr val="accent1">
                    <a:lumMod val="75000"/>
                  </a:schemeClr>
                </a:solidFill>
              </a:rPr>
              <a:t>en pm</a:t>
            </a:r>
          </a:p>
        </p:txBody>
      </p:sp>
      <p:sp>
        <p:nvSpPr>
          <p:cNvPr id="58" name="ZoneTexte 57"/>
          <p:cNvSpPr txBox="1"/>
          <p:nvPr/>
        </p:nvSpPr>
        <p:spPr>
          <a:xfrm>
            <a:off x="4988258" y="3643644"/>
            <a:ext cx="910827" cy="646331"/>
          </a:xfrm>
          <a:prstGeom prst="rect">
            <a:avLst/>
          </a:prstGeom>
          <a:noFill/>
        </p:spPr>
        <p:txBody>
          <a:bodyPr wrap="none" rtlCol="0">
            <a:spAutoFit/>
          </a:bodyPr>
          <a:lstStyle/>
          <a:p>
            <a:r>
              <a:rPr lang="fr-CA" sz="900" b="1" dirty="0">
                <a:solidFill>
                  <a:schemeClr val="accent1">
                    <a:lumMod val="75000"/>
                  </a:schemeClr>
                </a:solidFill>
              </a:rPr>
              <a:t>Conférence </a:t>
            </a:r>
          </a:p>
          <a:p>
            <a:r>
              <a:rPr lang="fr-CA" sz="900" b="1" dirty="0">
                <a:solidFill>
                  <a:schemeClr val="accent1">
                    <a:lumMod val="75000"/>
                  </a:schemeClr>
                </a:solidFill>
              </a:rPr>
              <a:t>« Marche avec </a:t>
            </a:r>
          </a:p>
          <a:p>
            <a:r>
              <a:rPr lang="fr-CA" sz="900" b="1" dirty="0">
                <a:solidFill>
                  <a:schemeClr val="accent1">
                    <a:lumMod val="75000"/>
                  </a:schemeClr>
                </a:solidFill>
              </a:rPr>
              <a:t>moi dans la </a:t>
            </a:r>
          </a:p>
          <a:p>
            <a:r>
              <a:rPr lang="fr-CA" sz="900" b="1" dirty="0">
                <a:solidFill>
                  <a:schemeClr val="accent1">
                    <a:lumMod val="75000"/>
                  </a:schemeClr>
                </a:solidFill>
              </a:rPr>
              <a:t>différence »</a:t>
            </a:r>
          </a:p>
        </p:txBody>
      </p:sp>
      <p:sp>
        <p:nvSpPr>
          <p:cNvPr id="55" name="ZoneTexte 54"/>
          <p:cNvSpPr txBox="1"/>
          <p:nvPr/>
        </p:nvSpPr>
        <p:spPr>
          <a:xfrm>
            <a:off x="3986609" y="2724505"/>
            <a:ext cx="1564352" cy="784830"/>
          </a:xfrm>
          <a:prstGeom prst="rect">
            <a:avLst/>
          </a:prstGeom>
          <a:noFill/>
        </p:spPr>
        <p:txBody>
          <a:bodyPr wrap="square" rtlCol="0">
            <a:spAutoFit/>
          </a:bodyPr>
          <a:lstStyle/>
          <a:p>
            <a:r>
              <a:rPr lang="fr-CA" sz="900" b="1" dirty="0">
                <a:solidFill>
                  <a:schemeClr val="accent1">
                    <a:lumMod val="75000"/>
                  </a:schemeClr>
                </a:solidFill>
              </a:rPr>
              <a:t>Dîner</a:t>
            </a:r>
          </a:p>
          <a:p>
            <a:r>
              <a:rPr lang="fr-CA" sz="900" b="1" dirty="0">
                <a:solidFill>
                  <a:schemeClr val="accent1">
                    <a:lumMod val="75000"/>
                  </a:schemeClr>
                </a:solidFill>
              </a:rPr>
              <a:t>Victoriaville</a:t>
            </a:r>
          </a:p>
          <a:p>
            <a:r>
              <a:rPr lang="fr-CA" sz="900" b="1" dirty="0">
                <a:solidFill>
                  <a:schemeClr val="accent1">
                    <a:lumMod val="75000"/>
                  </a:schemeClr>
                </a:solidFill>
              </a:rPr>
              <a:t>et  peinture d’un</a:t>
            </a:r>
          </a:p>
          <a:p>
            <a:r>
              <a:rPr lang="fr-CA" sz="900" b="1" dirty="0">
                <a:solidFill>
                  <a:schemeClr val="accent1">
                    <a:lumMod val="75000"/>
                  </a:schemeClr>
                </a:solidFill>
              </a:rPr>
              <a:t>coffret en bois</a:t>
            </a:r>
          </a:p>
          <a:p>
            <a:r>
              <a:rPr lang="fr-CA" sz="900" b="1" dirty="0">
                <a:solidFill>
                  <a:schemeClr val="accent1">
                    <a:lumMod val="75000"/>
                  </a:schemeClr>
                </a:solidFill>
              </a:rPr>
              <a:t>en pm</a:t>
            </a:r>
          </a:p>
        </p:txBody>
      </p:sp>
      <p:sp>
        <p:nvSpPr>
          <p:cNvPr id="52" name="ZoneTexte 51"/>
          <p:cNvSpPr txBox="1"/>
          <p:nvPr/>
        </p:nvSpPr>
        <p:spPr>
          <a:xfrm>
            <a:off x="4988258" y="2863004"/>
            <a:ext cx="808235" cy="646331"/>
          </a:xfrm>
          <a:prstGeom prst="rect">
            <a:avLst/>
          </a:prstGeom>
          <a:noFill/>
        </p:spPr>
        <p:txBody>
          <a:bodyPr wrap="none" rtlCol="0">
            <a:spAutoFit/>
          </a:bodyPr>
          <a:lstStyle/>
          <a:p>
            <a:r>
              <a:rPr lang="fr-CA" sz="900" b="1" dirty="0">
                <a:solidFill>
                  <a:schemeClr val="accent1">
                    <a:lumMod val="75000"/>
                  </a:schemeClr>
                </a:solidFill>
              </a:rPr>
              <a:t>Cégep de </a:t>
            </a:r>
          </a:p>
          <a:p>
            <a:r>
              <a:rPr lang="fr-CA" sz="900" b="1" dirty="0">
                <a:solidFill>
                  <a:schemeClr val="accent1">
                    <a:lumMod val="75000"/>
                  </a:schemeClr>
                </a:solidFill>
              </a:rPr>
              <a:t>Victoriaville:</a:t>
            </a:r>
          </a:p>
          <a:p>
            <a:r>
              <a:rPr lang="fr-CA" sz="900" b="1" dirty="0">
                <a:solidFill>
                  <a:schemeClr val="accent1">
                    <a:lumMod val="75000"/>
                  </a:schemeClr>
                </a:solidFill>
              </a:rPr>
              <a:t>Panel </a:t>
            </a:r>
          </a:p>
          <a:p>
            <a:r>
              <a:rPr lang="fr-CA" sz="900" b="1" dirty="0">
                <a:solidFill>
                  <a:schemeClr val="accent1">
                    <a:lumMod val="75000"/>
                  </a:schemeClr>
                </a:solidFill>
              </a:rPr>
              <a:t>sur l’autisme</a:t>
            </a:r>
          </a:p>
        </p:txBody>
      </p:sp>
      <p:sp>
        <p:nvSpPr>
          <p:cNvPr id="57" name="ZoneTexte 56"/>
          <p:cNvSpPr txBox="1"/>
          <p:nvPr/>
        </p:nvSpPr>
        <p:spPr>
          <a:xfrm>
            <a:off x="5971363" y="2873225"/>
            <a:ext cx="899605" cy="646331"/>
          </a:xfrm>
          <a:prstGeom prst="rect">
            <a:avLst/>
          </a:prstGeom>
          <a:noFill/>
        </p:spPr>
        <p:txBody>
          <a:bodyPr wrap="none" rtlCol="0">
            <a:spAutoFit/>
          </a:bodyPr>
          <a:lstStyle/>
          <a:p>
            <a:r>
              <a:rPr lang="fr-CA" sz="900" b="1" dirty="0">
                <a:solidFill>
                  <a:schemeClr val="accent1">
                    <a:lumMod val="75000"/>
                  </a:schemeClr>
                </a:solidFill>
              </a:rPr>
              <a:t>PARC-EN-CIEL</a:t>
            </a:r>
          </a:p>
          <a:p>
            <a:r>
              <a:rPr lang="fr-CA" sz="900" b="1" dirty="0">
                <a:solidFill>
                  <a:schemeClr val="accent1">
                    <a:lumMod val="75000"/>
                  </a:schemeClr>
                </a:solidFill>
              </a:rPr>
              <a:t>et </a:t>
            </a:r>
          </a:p>
          <a:p>
            <a:r>
              <a:rPr lang="fr-CA" sz="900" b="1" dirty="0">
                <a:solidFill>
                  <a:schemeClr val="accent1">
                    <a:lumMod val="75000"/>
                  </a:schemeClr>
                </a:solidFill>
              </a:rPr>
              <a:t>sensibilisation </a:t>
            </a:r>
          </a:p>
          <a:p>
            <a:r>
              <a:rPr lang="fr-CA" sz="900" b="1" dirty="0">
                <a:solidFill>
                  <a:schemeClr val="accent1">
                    <a:lumMod val="75000"/>
                  </a:schemeClr>
                </a:solidFill>
              </a:rPr>
              <a:t>Collège Ellis</a:t>
            </a:r>
          </a:p>
        </p:txBody>
      </p:sp>
      <p:sp>
        <p:nvSpPr>
          <p:cNvPr id="48" name="ZoneTexte 47"/>
          <p:cNvSpPr txBox="1"/>
          <p:nvPr/>
        </p:nvSpPr>
        <p:spPr>
          <a:xfrm>
            <a:off x="1041372" y="2876741"/>
            <a:ext cx="909223" cy="230832"/>
          </a:xfrm>
          <a:prstGeom prst="rect">
            <a:avLst/>
          </a:prstGeom>
          <a:noFill/>
        </p:spPr>
        <p:txBody>
          <a:bodyPr wrap="none" rtlCol="0">
            <a:spAutoFit/>
          </a:bodyPr>
          <a:lstStyle/>
          <a:p>
            <a:pPr algn="r"/>
            <a:r>
              <a:rPr lang="fr-CA" sz="900" b="1" dirty="0">
                <a:solidFill>
                  <a:schemeClr val="accent1">
                    <a:lumMod val="75000"/>
                  </a:schemeClr>
                </a:solidFill>
              </a:rPr>
              <a:t>Cabane à sucre</a:t>
            </a:r>
          </a:p>
        </p:txBody>
      </p:sp>
      <p:sp>
        <p:nvSpPr>
          <p:cNvPr id="44" name="ZoneTexte 43"/>
          <p:cNvSpPr txBox="1"/>
          <p:nvPr/>
        </p:nvSpPr>
        <p:spPr>
          <a:xfrm>
            <a:off x="2013912" y="2027209"/>
            <a:ext cx="1215176" cy="646331"/>
          </a:xfrm>
          <a:prstGeom prst="rect">
            <a:avLst/>
          </a:prstGeom>
          <a:noFill/>
        </p:spPr>
        <p:txBody>
          <a:bodyPr wrap="square" rtlCol="0">
            <a:spAutoFit/>
          </a:bodyPr>
          <a:lstStyle/>
          <a:p>
            <a:r>
              <a:rPr lang="fr-CA" sz="900" b="1" dirty="0">
                <a:solidFill>
                  <a:schemeClr val="accent1">
                    <a:lumMod val="75000"/>
                  </a:schemeClr>
                </a:solidFill>
              </a:rPr>
              <a:t>Conférence </a:t>
            </a:r>
          </a:p>
          <a:p>
            <a:r>
              <a:rPr lang="fr-CA" sz="900" b="1" dirty="0">
                <a:solidFill>
                  <a:schemeClr val="accent1">
                    <a:lumMod val="75000"/>
                  </a:schemeClr>
                </a:solidFill>
              </a:rPr>
              <a:t>CSBF</a:t>
            </a:r>
          </a:p>
          <a:p>
            <a:r>
              <a:rPr lang="fr-CA" sz="900" b="1" dirty="0">
                <a:solidFill>
                  <a:schemeClr val="accent1">
                    <a:lumMod val="75000"/>
                  </a:schemeClr>
                </a:solidFill>
              </a:rPr>
              <a:t>pour les parents de jeunes adultes TSA</a:t>
            </a:r>
          </a:p>
        </p:txBody>
      </p:sp>
      <p:sp>
        <p:nvSpPr>
          <p:cNvPr id="46" name="ZoneTexte 45"/>
          <p:cNvSpPr txBox="1"/>
          <p:nvPr/>
        </p:nvSpPr>
        <p:spPr>
          <a:xfrm>
            <a:off x="3984880" y="1893567"/>
            <a:ext cx="990977" cy="784830"/>
          </a:xfrm>
          <a:prstGeom prst="rect">
            <a:avLst/>
          </a:prstGeom>
          <a:noFill/>
        </p:spPr>
        <p:txBody>
          <a:bodyPr wrap="none" rtlCol="0">
            <a:spAutoFit/>
          </a:bodyPr>
          <a:lstStyle/>
          <a:p>
            <a:r>
              <a:rPr lang="fr-CA" sz="900" b="1" dirty="0">
                <a:solidFill>
                  <a:schemeClr val="accent1">
                    <a:lumMod val="75000"/>
                  </a:schemeClr>
                </a:solidFill>
              </a:rPr>
              <a:t>Dîner </a:t>
            </a:r>
          </a:p>
          <a:p>
            <a:r>
              <a:rPr lang="fr-CA" sz="900" b="1" dirty="0" err="1">
                <a:solidFill>
                  <a:schemeClr val="accent1">
                    <a:lumMod val="75000"/>
                  </a:schemeClr>
                </a:solidFill>
              </a:rPr>
              <a:t>Nicolet</a:t>
            </a:r>
            <a:endParaRPr lang="fr-CA" sz="900" b="1" dirty="0">
              <a:solidFill>
                <a:schemeClr val="accent1">
                  <a:lumMod val="75000"/>
                </a:schemeClr>
              </a:solidFill>
            </a:endParaRPr>
          </a:p>
          <a:p>
            <a:r>
              <a:rPr lang="fr-CA" sz="900" b="1" dirty="0">
                <a:solidFill>
                  <a:schemeClr val="accent1">
                    <a:lumMod val="75000"/>
                  </a:schemeClr>
                </a:solidFill>
              </a:rPr>
              <a:t>et  peinture d’un</a:t>
            </a:r>
          </a:p>
          <a:p>
            <a:r>
              <a:rPr lang="fr-CA" sz="900" b="1" dirty="0">
                <a:solidFill>
                  <a:schemeClr val="accent1">
                    <a:lumMod val="75000"/>
                  </a:schemeClr>
                </a:solidFill>
              </a:rPr>
              <a:t>coffret en bois</a:t>
            </a:r>
          </a:p>
          <a:p>
            <a:r>
              <a:rPr lang="fr-CA" sz="900" b="1" dirty="0">
                <a:solidFill>
                  <a:schemeClr val="accent1">
                    <a:lumMod val="75000"/>
                  </a:schemeClr>
                </a:solidFill>
              </a:rPr>
              <a:t>en pm</a:t>
            </a:r>
          </a:p>
        </p:txBody>
      </p:sp>
      <p:sp>
        <p:nvSpPr>
          <p:cNvPr id="47" name="ZoneTexte 46"/>
          <p:cNvSpPr txBox="1"/>
          <p:nvPr/>
        </p:nvSpPr>
        <p:spPr>
          <a:xfrm>
            <a:off x="4982553" y="2032067"/>
            <a:ext cx="881973" cy="507831"/>
          </a:xfrm>
          <a:prstGeom prst="rect">
            <a:avLst/>
          </a:prstGeom>
          <a:noFill/>
        </p:spPr>
        <p:txBody>
          <a:bodyPr wrap="none" rtlCol="0">
            <a:spAutoFit/>
          </a:bodyPr>
          <a:lstStyle/>
          <a:p>
            <a:r>
              <a:rPr lang="fr-CA" sz="900" b="1" dirty="0">
                <a:solidFill>
                  <a:schemeClr val="accent1">
                    <a:lumMod val="75000"/>
                  </a:schemeClr>
                </a:solidFill>
              </a:rPr>
              <a:t>Sensibilisation</a:t>
            </a:r>
          </a:p>
          <a:p>
            <a:r>
              <a:rPr lang="fr-CA" sz="900" b="1" dirty="0">
                <a:solidFill>
                  <a:schemeClr val="accent1">
                    <a:lumMod val="75000"/>
                  </a:schemeClr>
                </a:solidFill>
              </a:rPr>
              <a:t>IGA Martin</a:t>
            </a:r>
          </a:p>
          <a:p>
            <a:r>
              <a:rPr lang="fr-CA" sz="900" b="1" dirty="0">
                <a:solidFill>
                  <a:schemeClr val="accent1">
                    <a:lumMod val="75000"/>
                  </a:schemeClr>
                </a:solidFill>
              </a:rPr>
              <a:t>Victoriaville</a:t>
            </a:r>
          </a:p>
        </p:txBody>
      </p:sp>
      <p:sp>
        <p:nvSpPr>
          <p:cNvPr id="50" name="ZoneTexte 49"/>
          <p:cNvSpPr txBox="1"/>
          <p:nvPr/>
        </p:nvSpPr>
        <p:spPr>
          <a:xfrm>
            <a:off x="5944397" y="2034996"/>
            <a:ext cx="881973" cy="507831"/>
          </a:xfrm>
          <a:prstGeom prst="rect">
            <a:avLst/>
          </a:prstGeom>
          <a:noFill/>
        </p:spPr>
        <p:txBody>
          <a:bodyPr wrap="none" rtlCol="0">
            <a:spAutoFit/>
          </a:bodyPr>
          <a:lstStyle/>
          <a:p>
            <a:r>
              <a:rPr lang="fr-CA" sz="900" b="1" dirty="0">
                <a:solidFill>
                  <a:schemeClr val="accent1">
                    <a:lumMod val="75000"/>
                  </a:schemeClr>
                </a:solidFill>
              </a:rPr>
              <a:t>Sensibilisation</a:t>
            </a:r>
          </a:p>
          <a:p>
            <a:r>
              <a:rPr lang="fr-CA" sz="900" b="1" dirty="0">
                <a:solidFill>
                  <a:schemeClr val="accent1">
                    <a:lumMod val="75000"/>
                  </a:schemeClr>
                </a:solidFill>
              </a:rPr>
              <a:t>IGA Martin</a:t>
            </a:r>
          </a:p>
          <a:p>
            <a:r>
              <a:rPr lang="fr-CA" sz="900" b="1" dirty="0">
                <a:solidFill>
                  <a:schemeClr val="accent1">
                    <a:lumMod val="75000"/>
                  </a:schemeClr>
                </a:solidFill>
              </a:rPr>
              <a:t>Victoriaville</a:t>
            </a:r>
          </a:p>
        </p:txBody>
      </p:sp>
      <p:sp>
        <p:nvSpPr>
          <p:cNvPr id="51" name="ZoneTexte 50"/>
          <p:cNvSpPr txBox="1"/>
          <p:nvPr/>
        </p:nvSpPr>
        <p:spPr>
          <a:xfrm>
            <a:off x="6921659" y="2034996"/>
            <a:ext cx="1593229" cy="815608"/>
          </a:xfrm>
          <a:prstGeom prst="rect">
            <a:avLst/>
          </a:prstGeom>
          <a:noFill/>
        </p:spPr>
        <p:txBody>
          <a:bodyPr wrap="square" rtlCol="0">
            <a:spAutoFit/>
          </a:bodyPr>
          <a:lstStyle/>
          <a:p>
            <a:r>
              <a:rPr lang="fr-CA" sz="900" b="1" dirty="0">
                <a:solidFill>
                  <a:schemeClr val="accent1">
                    <a:lumMod val="75000"/>
                  </a:schemeClr>
                </a:solidFill>
              </a:rPr>
              <a:t>Emballage</a:t>
            </a:r>
          </a:p>
          <a:p>
            <a:r>
              <a:rPr lang="fr-CA" sz="900" b="1" dirty="0">
                <a:solidFill>
                  <a:schemeClr val="accent1">
                    <a:lumMod val="75000"/>
                  </a:schemeClr>
                </a:solidFill>
              </a:rPr>
              <a:t>IGA Martin</a:t>
            </a:r>
          </a:p>
          <a:p>
            <a:r>
              <a:rPr lang="fr-CA" sz="900" b="1" dirty="0">
                <a:solidFill>
                  <a:schemeClr val="accent1">
                    <a:lumMod val="75000"/>
                  </a:schemeClr>
                </a:solidFill>
              </a:rPr>
              <a:t>Victoriaville</a:t>
            </a:r>
          </a:p>
          <a:p>
            <a:r>
              <a:rPr lang="fr-CA" sz="900" b="1" dirty="0">
                <a:solidFill>
                  <a:schemeClr val="accent1">
                    <a:lumMod val="75000"/>
                  </a:schemeClr>
                </a:solidFill>
              </a:rPr>
              <a:t>Encouragez nous! </a:t>
            </a:r>
          </a:p>
          <a:p>
            <a:pPr algn="r"/>
            <a:endParaRPr lang="fr-CA" sz="1100" b="1" dirty="0">
              <a:solidFill>
                <a:schemeClr val="accent1">
                  <a:lumMod val="75000"/>
                </a:schemeClr>
              </a:solidFill>
            </a:endParaRPr>
          </a:p>
        </p:txBody>
      </p:sp>
      <p:sp>
        <p:nvSpPr>
          <p:cNvPr id="42" name="ZoneTexte 41"/>
          <p:cNvSpPr txBox="1"/>
          <p:nvPr/>
        </p:nvSpPr>
        <p:spPr>
          <a:xfrm>
            <a:off x="2014265" y="1157832"/>
            <a:ext cx="1230435" cy="646331"/>
          </a:xfrm>
          <a:prstGeom prst="rect">
            <a:avLst/>
          </a:prstGeom>
          <a:noFill/>
        </p:spPr>
        <p:txBody>
          <a:bodyPr wrap="square" rtlCol="0">
            <a:spAutoFit/>
          </a:bodyPr>
          <a:lstStyle/>
          <a:p>
            <a:r>
              <a:rPr lang="fr-CA" sz="900" b="1" dirty="0">
                <a:solidFill>
                  <a:schemeClr val="accent1">
                    <a:lumMod val="75000"/>
                  </a:schemeClr>
                </a:solidFill>
              </a:rPr>
              <a:t>Journée internationale </a:t>
            </a:r>
          </a:p>
          <a:p>
            <a:r>
              <a:rPr lang="fr-CA" sz="900" b="1" dirty="0">
                <a:solidFill>
                  <a:schemeClr val="accent1">
                    <a:lumMod val="75000"/>
                  </a:schemeClr>
                </a:solidFill>
              </a:rPr>
              <a:t>du TSA</a:t>
            </a:r>
          </a:p>
          <a:p>
            <a:r>
              <a:rPr lang="fr-CA" sz="900" b="1" dirty="0">
                <a:solidFill>
                  <a:schemeClr val="accent1">
                    <a:lumMod val="75000"/>
                  </a:schemeClr>
                </a:solidFill>
              </a:rPr>
              <a:t>BRILLEZ EN BLEU!</a:t>
            </a:r>
          </a:p>
        </p:txBody>
      </p:sp>
      <p:sp>
        <p:nvSpPr>
          <p:cNvPr id="7" name="ZoneTexte 6"/>
          <p:cNvSpPr txBox="1"/>
          <p:nvPr/>
        </p:nvSpPr>
        <p:spPr>
          <a:xfrm>
            <a:off x="1048543" y="1207800"/>
            <a:ext cx="650719" cy="230832"/>
          </a:xfrm>
          <a:prstGeom prst="rect">
            <a:avLst/>
          </a:prstGeom>
          <a:noFill/>
        </p:spPr>
        <p:txBody>
          <a:bodyPr wrap="square" rtlCol="0">
            <a:spAutoFit/>
          </a:bodyPr>
          <a:lstStyle/>
          <a:p>
            <a:pPr algn="r"/>
            <a:r>
              <a:rPr lang="fr-CA" sz="900" b="1" dirty="0">
                <a:solidFill>
                  <a:schemeClr val="accent1">
                    <a:lumMod val="75000"/>
                  </a:schemeClr>
                </a:solidFill>
              </a:rPr>
              <a:t>Pâques</a:t>
            </a:r>
          </a:p>
        </p:txBody>
      </p:sp>
      <p:sp>
        <p:nvSpPr>
          <p:cNvPr id="41" name="ZoneTexte 40"/>
          <p:cNvSpPr txBox="1"/>
          <p:nvPr/>
        </p:nvSpPr>
        <p:spPr>
          <a:xfrm>
            <a:off x="2985476" y="1157833"/>
            <a:ext cx="1660740" cy="646331"/>
          </a:xfrm>
          <a:prstGeom prst="rect">
            <a:avLst/>
          </a:prstGeom>
          <a:noFill/>
        </p:spPr>
        <p:txBody>
          <a:bodyPr wrap="square" rtlCol="0">
            <a:spAutoFit/>
          </a:bodyPr>
          <a:lstStyle/>
          <a:p>
            <a:r>
              <a:rPr lang="fr-CA" sz="900" b="1" dirty="0">
                <a:solidFill>
                  <a:schemeClr val="accent1">
                    <a:lumMod val="75000"/>
                  </a:schemeClr>
                </a:solidFill>
              </a:rPr>
              <a:t>Sensibilisation</a:t>
            </a:r>
          </a:p>
          <a:p>
            <a:r>
              <a:rPr lang="fr-CA" sz="900" b="1" dirty="0">
                <a:solidFill>
                  <a:schemeClr val="accent1">
                    <a:lumMod val="75000"/>
                  </a:schemeClr>
                </a:solidFill>
              </a:rPr>
              <a:t>Cégep de</a:t>
            </a:r>
          </a:p>
          <a:p>
            <a:r>
              <a:rPr lang="fr-CA" sz="900" b="1" dirty="0">
                <a:solidFill>
                  <a:schemeClr val="accent1">
                    <a:lumMod val="75000"/>
                  </a:schemeClr>
                </a:solidFill>
              </a:rPr>
              <a:t>Victoriaville</a:t>
            </a:r>
          </a:p>
          <a:p>
            <a:r>
              <a:rPr lang="fr-CA" sz="900" b="1" dirty="0">
                <a:solidFill>
                  <a:schemeClr val="accent1">
                    <a:lumMod val="75000"/>
                  </a:schemeClr>
                </a:solidFill>
              </a:rPr>
              <a:t>(et vend. 6 avril)</a:t>
            </a:r>
          </a:p>
        </p:txBody>
      </p:sp>
      <p:sp>
        <p:nvSpPr>
          <p:cNvPr id="43" name="ZoneTexte 42"/>
          <p:cNvSpPr txBox="1"/>
          <p:nvPr/>
        </p:nvSpPr>
        <p:spPr>
          <a:xfrm>
            <a:off x="4951348" y="1157833"/>
            <a:ext cx="1226619" cy="507831"/>
          </a:xfrm>
          <a:prstGeom prst="rect">
            <a:avLst/>
          </a:prstGeom>
          <a:noFill/>
        </p:spPr>
        <p:txBody>
          <a:bodyPr wrap="square" rtlCol="0">
            <a:spAutoFit/>
          </a:bodyPr>
          <a:lstStyle/>
          <a:p>
            <a:r>
              <a:rPr lang="fr-CA" sz="900" b="1" dirty="0">
                <a:solidFill>
                  <a:schemeClr val="accent1">
                    <a:lumMod val="75000"/>
                  </a:schemeClr>
                </a:solidFill>
              </a:rPr>
              <a:t>Dîner à Drummondville</a:t>
            </a:r>
          </a:p>
          <a:p>
            <a:endParaRPr lang="fr-CA" sz="900" b="1" dirty="0">
              <a:solidFill>
                <a:schemeClr val="accent1">
                  <a:lumMod val="75000"/>
                </a:schemeClr>
              </a:solidFill>
            </a:endParaRPr>
          </a:p>
        </p:txBody>
      </p:sp>
      <p:sp>
        <p:nvSpPr>
          <p:cNvPr id="45" name="ZoneTexte 44"/>
          <p:cNvSpPr txBox="1"/>
          <p:nvPr/>
        </p:nvSpPr>
        <p:spPr>
          <a:xfrm>
            <a:off x="5996224" y="1207800"/>
            <a:ext cx="1318826" cy="646331"/>
          </a:xfrm>
          <a:prstGeom prst="rect">
            <a:avLst/>
          </a:prstGeom>
          <a:noFill/>
        </p:spPr>
        <p:txBody>
          <a:bodyPr wrap="square" rtlCol="0">
            <a:spAutoFit/>
          </a:bodyPr>
          <a:lstStyle/>
          <a:p>
            <a:r>
              <a:rPr lang="fr-CA" sz="900" b="1" dirty="0">
                <a:solidFill>
                  <a:schemeClr val="accent1">
                    <a:lumMod val="75000"/>
                  </a:schemeClr>
                </a:solidFill>
              </a:rPr>
              <a:t>Victoriaville:</a:t>
            </a:r>
          </a:p>
          <a:p>
            <a:r>
              <a:rPr lang="fr-CA" sz="900" b="1" dirty="0">
                <a:solidFill>
                  <a:schemeClr val="accent1">
                    <a:lumMod val="75000"/>
                  </a:schemeClr>
                </a:solidFill>
              </a:rPr>
              <a:t>conférence de</a:t>
            </a:r>
          </a:p>
          <a:p>
            <a:r>
              <a:rPr lang="fr-CA" sz="900" b="1" dirty="0">
                <a:solidFill>
                  <a:schemeClr val="accent1">
                    <a:lumMod val="75000"/>
                  </a:schemeClr>
                </a:solidFill>
              </a:rPr>
              <a:t>presse et </a:t>
            </a:r>
          </a:p>
          <a:p>
            <a:r>
              <a:rPr lang="fr-CA" sz="900" b="1" dirty="0">
                <a:solidFill>
                  <a:schemeClr val="accent1">
                    <a:lumMod val="75000"/>
                  </a:schemeClr>
                </a:solidFill>
              </a:rPr>
              <a:t>animation</a:t>
            </a:r>
          </a:p>
        </p:txBody>
      </p:sp>
      <p:sp>
        <p:nvSpPr>
          <p:cNvPr id="38" name="ZoneTexte 37"/>
          <p:cNvSpPr txBox="1"/>
          <p:nvPr/>
        </p:nvSpPr>
        <p:spPr>
          <a:xfrm>
            <a:off x="2985476" y="2737764"/>
            <a:ext cx="1139338" cy="784830"/>
          </a:xfrm>
          <a:prstGeom prst="rect">
            <a:avLst/>
          </a:prstGeom>
          <a:noFill/>
        </p:spPr>
        <p:txBody>
          <a:bodyPr wrap="square" rtlCol="0">
            <a:spAutoFit/>
          </a:bodyPr>
          <a:lstStyle/>
          <a:p>
            <a:r>
              <a:rPr lang="fr-CA" sz="900" b="1" dirty="0">
                <a:solidFill>
                  <a:schemeClr val="accent1">
                    <a:lumMod val="75000"/>
                  </a:schemeClr>
                </a:solidFill>
              </a:rPr>
              <a:t>Conférence</a:t>
            </a:r>
          </a:p>
          <a:p>
            <a:r>
              <a:rPr lang="fr-CA" sz="900" b="1" dirty="0">
                <a:solidFill>
                  <a:schemeClr val="accent1">
                    <a:lumMod val="75000"/>
                  </a:schemeClr>
                </a:solidFill>
              </a:rPr>
              <a:t>Marie-Josée </a:t>
            </a:r>
          </a:p>
          <a:p>
            <a:r>
              <a:rPr lang="fr-CA" sz="900" b="1" dirty="0">
                <a:solidFill>
                  <a:schemeClr val="accent1">
                    <a:lumMod val="75000"/>
                  </a:schemeClr>
                </a:solidFill>
              </a:rPr>
              <a:t>Cordeau </a:t>
            </a:r>
          </a:p>
          <a:p>
            <a:r>
              <a:rPr lang="fr-CA" sz="900" b="1" dirty="0">
                <a:solidFill>
                  <a:schemeClr val="accent1">
                    <a:lumMod val="75000"/>
                  </a:schemeClr>
                </a:solidFill>
              </a:rPr>
              <a:t>« L’autisme </a:t>
            </a:r>
          </a:p>
          <a:p>
            <a:r>
              <a:rPr lang="fr-CA" sz="900" b="1" dirty="0">
                <a:solidFill>
                  <a:schemeClr val="accent1">
                    <a:lumMod val="75000"/>
                  </a:schemeClr>
                </a:solidFill>
              </a:rPr>
              <a:t>au féminin »</a:t>
            </a:r>
          </a:p>
        </p:txBody>
      </p:sp>
      <p:sp>
        <p:nvSpPr>
          <p:cNvPr id="59" name="ZoneTexte 58"/>
          <p:cNvSpPr txBox="1"/>
          <p:nvPr/>
        </p:nvSpPr>
        <p:spPr>
          <a:xfrm>
            <a:off x="3099025" y="4333817"/>
            <a:ext cx="4874462" cy="784830"/>
          </a:xfrm>
          <a:prstGeom prst="rect">
            <a:avLst/>
          </a:prstGeom>
          <a:solidFill>
            <a:schemeClr val="accent1">
              <a:lumMod val="20000"/>
              <a:lumOff val="80000"/>
            </a:schemeClr>
          </a:solidFill>
          <a:ln w="76200" cmpd="sng">
            <a:noFill/>
          </a:ln>
        </p:spPr>
        <p:txBody>
          <a:bodyPr wrap="square" rtlCol="0">
            <a:spAutoFit/>
          </a:bodyPr>
          <a:lstStyle/>
          <a:p>
            <a:r>
              <a:rPr lang="fr-CA" sz="900" b="1" dirty="0">
                <a:solidFill>
                  <a:schemeClr val="accent1">
                    <a:lumMod val="75000"/>
                  </a:schemeClr>
                </a:solidFill>
              </a:rPr>
              <a:t>Pourquoi s’habiller et illuminer en  bleu durant TOUT le mois d’avril? </a:t>
            </a:r>
          </a:p>
          <a:p>
            <a:r>
              <a:rPr lang="fr-CA" sz="900" b="1" dirty="0">
                <a:solidFill>
                  <a:schemeClr val="accent1">
                    <a:lumMod val="75000"/>
                  </a:schemeClr>
                </a:solidFill>
              </a:rPr>
              <a:t>Car c’est la couleur internationale du trouble du spectre de l’autisme</a:t>
            </a:r>
          </a:p>
          <a:p>
            <a:r>
              <a:rPr lang="fr-CA" sz="900" b="1" dirty="0">
                <a:solidFill>
                  <a:schemeClr val="accent1">
                    <a:lumMod val="75000"/>
                  </a:schemeClr>
                </a:solidFill>
              </a:rPr>
              <a:t>(TSA), puisque c’est une couleur apaisante et que cela symbolise </a:t>
            </a:r>
          </a:p>
          <a:p>
            <a:r>
              <a:rPr lang="fr-CA" sz="900" b="1" dirty="0">
                <a:solidFill>
                  <a:schemeClr val="accent1">
                    <a:lumMod val="75000"/>
                  </a:schemeClr>
                </a:solidFill>
              </a:rPr>
              <a:t>que pour 5 personnes TSA, il y a 4 garçons et une fille.</a:t>
            </a:r>
          </a:p>
          <a:p>
            <a:r>
              <a:rPr lang="fr-CA" sz="900" b="1" dirty="0">
                <a:solidFill>
                  <a:schemeClr val="accent1">
                    <a:lumMod val="75000"/>
                  </a:schemeClr>
                </a:solidFill>
              </a:rPr>
              <a:t>Et surtout….ça démontre votre soutien à la cause! MERCI</a:t>
            </a:r>
          </a:p>
        </p:txBody>
      </p:sp>
      <p:pic>
        <p:nvPicPr>
          <p:cNvPr id="63"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84840" y="4508583"/>
            <a:ext cx="265910" cy="444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Cadre 38"/>
          <p:cNvSpPr/>
          <p:nvPr/>
        </p:nvSpPr>
        <p:spPr>
          <a:xfrm>
            <a:off x="3062885" y="4324924"/>
            <a:ext cx="4910602" cy="828672"/>
          </a:xfrm>
          <a:prstGeom prst="frame">
            <a:avLst>
              <a:gd name="adj1" fmla="val 75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chemeClr val="tx1"/>
              </a:solidFill>
            </a:endParaRPr>
          </a:p>
        </p:txBody>
      </p:sp>
      <p:pic>
        <p:nvPicPr>
          <p:cNvPr id="65"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48332" y="4505569"/>
            <a:ext cx="265910" cy="444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07992" y="4506761"/>
            <a:ext cx="265910" cy="444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 name="Picture 2" descr="Résultats de recherche d'images pour « garçon fille »"/>
          <p:cNvPicPr>
            <a:picLocks noChangeAspect="1" noChangeArrowheads="1"/>
          </p:cNvPicPr>
          <p:nvPr>
            <p:custDataLst>
              <p:tags r:id="rId1"/>
            </p:custDataLst>
          </p:nvPr>
        </p:nvPicPr>
        <p:blipFill rotWithShape="1">
          <a:blip r:embed="rId7" cstate="print">
            <a:extLst>
              <a:ext uri="{28A0092B-C50C-407E-A947-70E740481C1C}">
                <a14:useLocalDpi xmlns:a14="http://schemas.microsoft.com/office/drawing/2010/main" val="0"/>
              </a:ext>
            </a:extLst>
          </a:blip>
          <a:srcRect l="50000" r="11832"/>
          <a:stretch/>
        </p:blipFill>
        <p:spPr bwMode="auto">
          <a:xfrm>
            <a:off x="7567423" y="4508881"/>
            <a:ext cx="230776" cy="4443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3" name="Tableau 52"/>
          <p:cNvGraphicFramePr>
            <a:graphicFrameLocks noGrp="1"/>
          </p:cNvGraphicFramePr>
          <p:nvPr>
            <p:extLst>
              <p:ext uri="{D42A27DB-BD31-4B8C-83A1-F6EECF244321}">
                <p14:modId xmlns:p14="http://schemas.microsoft.com/office/powerpoint/2010/main" val="4018341592"/>
              </p:ext>
            </p:extLst>
          </p:nvPr>
        </p:nvGraphicFramePr>
        <p:xfrm>
          <a:off x="0" y="5153596"/>
          <a:ext cx="9146786" cy="1792550"/>
        </p:xfrm>
        <a:graphic>
          <a:graphicData uri="http://schemas.openxmlformats.org/drawingml/2006/table">
            <a:tbl>
              <a:tblPr firstRow="1" bandRow="1">
                <a:tableStyleId>{5C22544A-7EE6-4342-B048-85BDC9FD1C3A}</a:tableStyleId>
              </a:tblPr>
              <a:tblGrid>
                <a:gridCol w="1259632">
                  <a:extLst>
                    <a:ext uri="{9D8B030D-6E8A-4147-A177-3AD203B41FA5}">
                      <a16:colId xmlns:a16="http://schemas.microsoft.com/office/drawing/2014/main" val="20000"/>
                    </a:ext>
                  </a:extLst>
                </a:gridCol>
                <a:gridCol w="1514954">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3744416">
                  <a:extLst>
                    <a:ext uri="{9D8B030D-6E8A-4147-A177-3AD203B41FA5}">
                      <a16:colId xmlns:a16="http://schemas.microsoft.com/office/drawing/2014/main" val="20003"/>
                    </a:ext>
                  </a:extLst>
                </a:gridCol>
                <a:gridCol w="1043608">
                  <a:extLst>
                    <a:ext uri="{9D8B030D-6E8A-4147-A177-3AD203B41FA5}">
                      <a16:colId xmlns:a16="http://schemas.microsoft.com/office/drawing/2014/main" val="20004"/>
                    </a:ext>
                  </a:extLst>
                </a:gridCol>
              </a:tblGrid>
              <a:tr h="253310">
                <a:tc>
                  <a:txBody>
                    <a:bodyPr/>
                    <a:lstStyle/>
                    <a:p>
                      <a:pPr algn="ctr"/>
                      <a:r>
                        <a:rPr lang="fr-CA" sz="900" b="1" dirty="0">
                          <a:solidFill>
                            <a:schemeClr val="bg1"/>
                          </a:solidFill>
                        </a:rPr>
                        <a:t>DATE et HEURE</a:t>
                      </a:r>
                    </a:p>
                  </a:txBody>
                  <a:tcPr/>
                </a:tc>
                <a:tc>
                  <a:txBody>
                    <a:bodyPr/>
                    <a:lstStyle/>
                    <a:p>
                      <a:pPr algn="ctr"/>
                      <a:r>
                        <a:rPr lang="fr-CA" sz="900" b="1" dirty="0">
                          <a:solidFill>
                            <a:schemeClr val="bg1"/>
                          </a:solidFill>
                        </a:rPr>
                        <a:t>ÉVÉNEMENT</a:t>
                      </a:r>
                    </a:p>
                  </a:txBody>
                  <a:tcPr/>
                </a:tc>
                <a:tc>
                  <a:txBody>
                    <a:bodyPr/>
                    <a:lstStyle/>
                    <a:p>
                      <a:pPr algn="ctr"/>
                      <a:r>
                        <a:rPr lang="fr-CA" sz="900" b="1" dirty="0">
                          <a:solidFill>
                            <a:schemeClr val="bg1"/>
                          </a:solidFill>
                        </a:rPr>
                        <a:t>LIEU</a:t>
                      </a:r>
                    </a:p>
                  </a:txBody>
                  <a:tcPr/>
                </a:tc>
                <a:tc>
                  <a:txBody>
                    <a:bodyPr/>
                    <a:lstStyle/>
                    <a:p>
                      <a:pPr algn="ctr"/>
                      <a:r>
                        <a:rPr lang="fr-CA" sz="900" b="1" dirty="0">
                          <a:solidFill>
                            <a:schemeClr val="bg1"/>
                          </a:solidFill>
                        </a:rPr>
                        <a:t>INFORMATION</a:t>
                      </a:r>
                    </a:p>
                  </a:txBody>
                  <a:tcPr/>
                </a:tc>
                <a:tc>
                  <a:txBody>
                    <a:bodyPr/>
                    <a:lstStyle/>
                    <a:p>
                      <a:pPr algn="ctr"/>
                      <a:r>
                        <a:rPr lang="fr-CA" sz="900" b="1" dirty="0">
                          <a:solidFill>
                            <a:schemeClr val="bg1"/>
                          </a:solidFill>
                        </a:rPr>
                        <a:t>RÉSERVATION</a:t>
                      </a:r>
                    </a:p>
                  </a:txBody>
                  <a:tcPr/>
                </a:tc>
                <a:extLst>
                  <a:ext uri="{0D108BD9-81ED-4DB2-BD59-A6C34878D82A}">
                    <a16:rowId xmlns:a16="http://schemas.microsoft.com/office/drawing/2014/main" val="10000"/>
                  </a:ext>
                </a:extLst>
              </a:tr>
              <a:tr h="151354">
                <a:tc>
                  <a:txBody>
                    <a:bodyPr/>
                    <a:lstStyle/>
                    <a:p>
                      <a:pPr algn="l"/>
                      <a:r>
                        <a:rPr lang="fr-CA" sz="700" dirty="0">
                          <a:solidFill>
                            <a:schemeClr val="accent1">
                              <a:lumMod val="75000"/>
                            </a:schemeClr>
                          </a:solidFill>
                        </a:rPr>
                        <a:t>Lundi 2 avril:</a:t>
                      </a:r>
                    </a:p>
                  </a:txBody>
                  <a:tcPr>
                    <a:solidFill>
                      <a:srgbClr val="D0D8E8"/>
                    </a:solidFill>
                  </a:tcPr>
                </a:tc>
                <a:tc>
                  <a:txBody>
                    <a:bodyPr/>
                    <a:lstStyle/>
                    <a:p>
                      <a:pPr algn="l"/>
                      <a:r>
                        <a:rPr lang="fr-CA" sz="700" dirty="0">
                          <a:solidFill>
                            <a:schemeClr val="accent1">
                              <a:lumMod val="75000"/>
                            </a:schemeClr>
                          </a:solidFill>
                        </a:rPr>
                        <a:t>Journée internationale de l’autisme</a:t>
                      </a:r>
                    </a:p>
                  </a:txBody>
                  <a:tcPr/>
                </a:tc>
                <a:tc>
                  <a:txBody>
                    <a:bodyPr/>
                    <a:lstStyle/>
                    <a:p>
                      <a:pPr algn="l"/>
                      <a:r>
                        <a:rPr lang="fr-CA" sz="700" dirty="0">
                          <a:solidFill>
                            <a:schemeClr val="accent1">
                              <a:lumMod val="75000"/>
                            </a:schemeClr>
                          </a:solidFill>
                        </a:rPr>
                        <a:t>Partout</a:t>
                      </a:r>
                    </a:p>
                  </a:txBody>
                  <a:tcPr/>
                </a:tc>
                <a:tc>
                  <a:txBody>
                    <a:bodyPr/>
                    <a:lstStyle/>
                    <a:p>
                      <a:pPr algn="l"/>
                      <a:r>
                        <a:rPr lang="fr-CA" sz="700" dirty="0">
                          <a:solidFill>
                            <a:schemeClr val="accent1">
                              <a:lumMod val="75000"/>
                            </a:schemeClr>
                          </a:solidFill>
                        </a:rPr>
                        <a:t>Briller en bleu!</a:t>
                      </a:r>
                      <a:r>
                        <a:rPr lang="fr-CA" sz="700" baseline="0" dirty="0">
                          <a:solidFill>
                            <a:schemeClr val="accent1">
                              <a:lumMod val="75000"/>
                            </a:schemeClr>
                          </a:solidFill>
                        </a:rPr>
                        <a:t> </a:t>
                      </a:r>
                      <a:r>
                        <a:rPr lang="fr-CA" sz="700" dirty="0">
                          <a:solidFill>
                            <a:schemeClr val="accent1">
                              <a:lumMod val="75000"/>
                            </a:schemeClr>
                          </a:solidFill>
                        </a:rPr>
                        <a:t>Illuminez votre</a:t>
                      </a:r>
                      <a:r>
                        <a:rPr lang="fr-CA" sz="700" baseline="0" dirty="0">
                          <a:solidFill>
                            <a:schemeClr val="accent1">
                              <a:lumMod val="75000"/>
                            </a:schemeClr>
                          </a:solidFill>
                        </a:rPr>
                        <a:t> maison, lieu de travail pendant TOUT le mois</a:t>
                      </a:r>
                      <a:r>
                        <a:rPr lang="fr-CA" sz="700" baseline="0" dirty="0">
                          <a:solidFill>
                            <a:schemeClr val="accent1">
                              <a:lumMod val="75000"/>
                            </a:schemeClr>
                          </a:solidFill>
                          <a:sym typeface="Wingdings" panose="05000000000000000000" pitchFamily="2" charset="2"/>
                        </a:rPr>
                        <a:t></a:t>
                      </a:r>
                      <a:endParaRPr lang="fr-CA" sz="700" dirty="0">
                        <a:solidFill>
                          <a:schemeClr val="accent1">
                            <a:lumMod val="75000"/>
                          </a:schemeClr>
                        </a:solidFill>
                      </a:endParaRPr>
                    </a:p>
                  </a:txBody>
                  <a:tcPr/>
                </a:tc>
                <a:tc>
                  <a:txBody>
                    <a:bodyPr/>
                    <a:lstStyle/>
                    <a:p>
                      <a:r>
                        <a:rPr lang="fr-CA" sz="700" dirty="0">
                          <a:solidFill>
                            <a:schemeClr val="accent1">
                              <a:lumMod val="75000"/>
                            </a:schemeClr>
                          </a:solidFill>
                        </a:rPr>
                        <a:t>Non</a:t>
                      </a:r>
                    </a:p>
                  </a:txBody>
                  <a:tcPr/>
                </a:tc>
                <a:extLst>
                  <a:ext uri="{0D108BD9-81ED-4DB2-BD59-A6C34878D82A}">
                    <a16:rowId xmlns:a16="http://schemas.microsoft.com/office/drawing/2014/main" val="10001"/>
                  </a:ext>
                </a:extLst>
              </a:tr>
              <a:tr h="241266">
                <a:tc>
                  <a:txBody>
                    <a:bodyPr/>
                    <a:lstStyle/>
                    <a:p>
                      <a:pPr algn="l"/>
                      <a:r>
                        <a:rPr lang="fr-CA" sz="700" dirty="0">
                          <a:solidFill>
                            <a:schemeClr val="accent1">
                              <a:lumMod val="75000"/>
                            </a:schemeClr>
                          </a:solidFill>
                        </a:rPr>
                        <a:t>Mardi 3 avril et vendredi 6 avril de 8h15 à 10h:</a:t>
                      </a:r>
                    </a:p>
                  </a:txBody>
                  <a:tcPr/>
                </a:tc>
                <a:tc>
                  <a:txBody>
                    <a:bodyPr/>
                    <a:lstStyle/>
                    <a:p>
                      <a:pPr algn="l"/>
                      <a:r>
                        <a:rPr lang="fr-CA" sz="700" dirty="0">
                          <a:solidFill>
                            <a:schemeClr val="accent1">
                              <a:lumMod val="75000"/>
                            </a:schemeClr>
                          </a:solidFill>
                        </a:rPr>
                        <a:t>Sensibilisation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700" b="1" dirty="0">
                          <a:solidFill>
                            <a:schemeClr val="accent1">
                              <a:lumMod val="75000"/>
                            </a:schemeClr>
                          </a:solidFill>
                        </a:rPr>
                        <a:t>Cégep</a:t>
                      </a:r>
                      <a:r>
                        <a:rPr lang="fr-CA" sz="700" b="1" baseline="0" dirty="0">
                          <a:solidFill>
                            <a:schemeClr val="accent1">
                              <a:lumMod val="75000"/>
                            </a:schemeClr>
                          </a:solidFill>
                        </a:rPr>
                        <a:t> de Victoriaville</a:t>
                      </a:r>
                      <a:endParaRPr lang="fr-CA" sz="700" b="1" dirty="0">
                        <a:solidFill>
                          <a:schemeClr val="accent1">
                            <a:lumMod val="75000"/>
                          </a:schemeClr>
                        </a:solidFill>
                      </a:endParaRPr>
                    </a:p>
                    <a:p>
                      <a:pPr algn="l"/>
                      <a:r>
                        <a:rPr lang="fr-CA" sz="700" dirty="0">
                          <a:solidFill>
                            <a:schemeClr val="accent1">
                              <a:lumMod val="75000"/>
                            </a:schemeClr>
                          </a:solidFill>
                        </a:rPr>
                        <a:t>Classe</a:t>
                      </a:r>
                      <a:r>
                        <a:rPr lang="fr-CA" sz="700" baseline="0" dirty="0">
                          <a:solidFill>
                            <a:schemeClr val="accent1">
                              <a:lumMod val="75000"/>
                            </a:schemeClr>
                          </a:solidFill>
                        </a:rPr>
                        <a:t> </a:t>
                      </a:r>
                      <a:r>
                        <a:rPr lang="fr-CA" sz="700" dirty="0">
                          <a:solidFill>
                            <a:schemeClr val="accent1">
                              <a:lumMod val="75000"/>
                            </a:schemeClr>
                          </a:solidFill>
                        </a:rPr>
                        <a:t>technique d’éducation</a:t>
                      </a:r>
                      <a:r>
                        <a:rPr lang="fr-CA" sz="700" baseline="0" dirty="0">
                          <a:solidFill>
                            <a:schemeClr val="accent1">
                              <a:lumMod val="75000"/>
                            </a:schemeClr>
                          </a:solidFill>
                        </a:rPr>
                        <a:t> </a:t>
                      </a:r>
                      <a:r>
                        <a:rPr lang="fr-CA" sz="700" dirty="0">
                          <a:solidFill>
                            <a:schemeClr val="accent1">
                              <a:lumMod val="75000"/>
                            </a:schemeClr>
                          </a:solidFill>
                        </a:rPr>
                        <a:t>spécialisée (TES)</a:t>
                      </a:r>
                    </a:p>
                  </a:txBody>
                  <a:tcPr/>
                </a:tc>
                <a:tc>
                  <a:txBody>
                    <a:bodyPr/>
                    <a:lstStyle/>
                    <a:p>
                      <a:pPr algn="l"/>
                      <a:r>
                        <a:rPr lang="fr-CA" sz="700" dirty="0">
                          <a:solidFill>
                            <a:schemeClr val="accent1">
                              <a:lumMod val="75000"/>
                            </a:schemeClr>
                          </a:solidFill>
                        </a:rPr>
                        <a:t>Classe de Madame Geneviève Blais</a:t>
                      </a:r>
                    </a:p>
                  </a:txBody>
                  <a:tcPr/>
                </a:tc>
                <a:tc>
                  <a:txBody>
                    <a:bodyPr/>
                    <a:lstStyle/>
                    <a:p>
                      <a:pPr algn="l"/>
                      <a:r>
                        <a:rPr lang="fr-CA" sz="700" dirty="0">
                          <a:solidFill>
                            <a:schemeClr val="accent1">
                              <a:lumMod val="75000"/>
                            </a:schemeClr>
                          </a:solidFill>
                        </a:rPr>
                        <a:t>Réservé</a:t>
                      </a:r>
                      <a:r>
                        <a:rPr lang="fr-CA" sz="700" baseline="0" dirty="0">
                          <a:solidFill>
                            <a:schemeClr val="accent1">
                              <a:lumMod val="75000"/>
                            </a:schemeClr>
                          </a:solidFill>
                        </a:rPr>
                        <a:t> aux étudiants(tes) du Cégep</a:t>
                      </a:r>
                      <a:endParaRPr lang="fr-CA" sz="700" dirty="0">
                        <a:solidFill>
                          <a:schemeClr val="accent1">
                            <a:lumMod val="75000"/>
                          </a:schemeClr>
                        </a:solidFill>
                      </a:endParaRPr>
                    </a:p>
                  </a:txBody>
                  <a:tcPr/>
                </a:tc>
                <a:extLst>
                  <a:ext uri="{0D108BD9-81ED-4DB2-BD59-A6C34878D82A}">
                    <a16:rowId xmlns:a16="http://schemas.microsoft.com/office/drawing/2014/main" val="10002"/>
                  </a:ext>
                </a:extLst>
              </a:tr>
              <a:tr h="411964">
                <a:tc>
                  <a:txBody>
                    <a:bodyPr/>
                    <a:lstStyle/>
                    <a:p>
                      <a:pPr algn="l"/>
                      <a:r>
                        <a:rPr lang="fr-CA" sz="700" dirty="0">
                          <a:solidFill>
                            <a:schemeClr val="accent1">
                              <a:lumMod val="75000"/>
                            </a:schemeClr>
                          </a:solidFill>
                        </a:rPr>
                        <a:t>Jeudi 5 avril 11h00</a:t>
                      </a:r>
                      <a:r>
                        <a:rPr lang="fr-CA" sz="700" baseline="0" dirty="0">
                          <a:solidFill>
                            <a:schemeClr val="accent1">
                              <a:lumMod val="75000"/>
                            </a:schemeClr>
                          </a:solidFill>
                        </a:rPr>
                        <a:t> à 14h00</a:t>
                      </a:r>
                      <a:r>
                        <a:rPr lang="fr-CA" sz="700" dirty="0">
                          <a:solidFill>
                            <a:schemeClr val="accent1">
                              <a:lumMod val="75000"/>
                            </a:schemeClr>
                          </a:solidFill>
                        </a:rPr>
                        <a:t>:</a:t>
                      </a:r>
                    </a:p>
                  </a:txBody>
                  <a:tcPr>
                    <a:solidFill>
                      <a:srgbClr val="D0D8E8"/>
                    </a:solidFill>
                  </a:tcPr>
                </a:tc>
                <a:tc>
                  <a:txBody>
                    <a:bodyPr/>
                    <a:lstStyle/>
                    <a:p>
                      <a:pPr algn="just"/>
                      <a:r>
                        <a:rPr lang="fr-CA" sz="700" baseline="0" dirty="0">
                          <a:solidFill>
                            <a:schemeClr val="accent1">
                              <a:lumMod val="75000"/>
                            </a:schemeClr>
                          </a:solidFill>
                        </a:rPr>
                        <a:t>Dîner avec les membres et la communauté.</a:t>
                      </a:r>
                      <a:endParaRPr lang="fr-CA" sz="700" dirty="0">
                        <a:solidFill>
                          <a:schemeClr val="accent1">
                            <a:lumMod val="75000"/>
                          </a:schemeClr>
                        </a:solidFill>
                      </a:endParaRPr>
                    </a:p>
                  </a:txBody>
                  <a:tcPr>
                    <a:solidFill>
                      <a:srgbClr val="D0D8E8"/>
                    </a:solidFill>
                  </a:tcPr>
                </a:tc>
                <a:tc>
                  <a:txBody>
                    <a:bodyPr/>
                    <a:lstStyle/>
                    <a:p>
                      <a:pPr algn="l"/>
                      <a:r>
                        <a:rPr lang="fr-CA" sz="700" b="1" dirty="0">
                          <a:solidFill>
                            <a:schemeClr val="accent1">
                              <a:lumMod val="75000"/>
                            </a:schemeClr>
                          </a:solidFill>
                        </a:rPr>
                        <a:t>Resto La Muse</a:t>
                      </a:r>
                    </a:p>
                    <a:p>
                      <a:pPr algn="l"/>
                      <a:r>
                        <a:rPr lang="fr-CA" sz="700" dirty="0">
                          <a:solidFill>
                            <a:schemeClr val="accent1">
                              <a:lumMod val="75000"/>
                            </a:schemeClr>
                          </a:solidFill>
                        </a:rPr>
                        <a:t>188 </a:t>
                      </a:r>
                      <a:r>
                        <a:rPr lang="fr-CA" sz="700" dirty="0" err="1">
                          <a:solidFill>
                            <a:schemeClr val="accent1">
                              <a:lumMod val="75000"/>
                            </a:schemeClr>
                          </a:solidFill>
                        </a:rPr>
                        <a:t>Heriot</a:t>
                      </a:r>
                      <a:r>
                        <a:rPr lang="fr-CA" sz="700" dirty="0">
                          <a:solidFill>
                            <a:schemeClr val="accent1">
                              <a:lumMod val="75000"/>
                            </a:schemeClr>
                          </a:solidFill>
                        </a:rPr>
                        <a:t>, Drummondville</a:t>
                      </a:r>
                    </a:p>
                    <a:p>
                      <a:pPr algn="l"/>
                      <a:r>
                        <a:rPr lang="fr-CA" sz="700" dirty="0">
                          <a:solidFill>
                            <a:schemeClr val="accent1">
                              <a:lumMod val="75000"/>
                            </a:schemeClr>
                          </a:solidFill>
                        </a:rPr>
                        <a:t>J2C 1J8                            (819) 471-4664</a:t>
                      </a:r>
                    </a:p>
                    <a:p>
                      <a:pPr algn="l"/>
                      <a:endParaRPr lang="fr-CA" sz="700" dirty="0">
                        <a:solidFill>
                          <a:schemeClr val="accent1">
                            <a:lumMod val="75000"/>
                          </a:schemeClr>
                        </a:solidFill>
                      </a:endParaRPr>
                    </a:p>
                  </a:txBody>
                  <a:tcPr>
                    <a:solidFill>
                      <a:srgbClr val="D0D8E8"/>
                    </a:solidFill>
                  </a:tcPr>
                </a:tc>
                <a:tc>
                  <a:txBody>
                    <a:bodyPr/>
                    <a:lstStyle/>
                    <a:p>
                      <a:pPr algn="just"/>
                      <a:r>
                        <a:rPr lang="fr-CA" sz="700" dirty="0">
                          <a:solidFill>
                            <a:schemeClr val="accent1">
                              <a:lumMod val="75000"/>
                            </a:schemeClr>
                          </a:solidFill>
                        </a:rPr>
                        <a:t>Lancement officiel du</a:t>
                      </a:r>
                      <a:r>
                        <a:rPr lang="fr-CA" sz="700" baseline="0" dirty="0">
                          <a:solidFill>
                            <a:schemeClr val="accent1">
                              <a:lumMod val="75000"/>
                            </a:schemeClr>
                          </a:solidFill>
                        </a:rPr>
                        <a:t> mois de l’autisme avec des membres, des élus et partenaires de la communauté </a:t>
                      </a:r>
                      <a:endParaRPr lang="fr-CA" sz="700" dirty="0">
                        <a:solidFill>
                          <a:schemeClr val="accent1">
                            <a:lumMod val="75000"/>
                          </a:schemeClr>
                        </a:solidFill>
                      </a:endParaRPr>
                    </a:p>
                  </a:txBody>
                  <a:tcPr>
                    <a:solidFill>
                      <a:srgbClr val="D0D8E8"/>
                    </a:solidFill>
                  </a:tcPr>
                </a:tc>
                <a:tc>
                  <a:txBody>
                    <a:bodyPr/>
                    <a:lstStyle/>
                    <a:p>
                      <a:pPr algn="l"/>
                      <a:r>
                        <a:rPr lang="fr-CA" sz="700" b="1" baseline="0" dirty="0">
                          <a:solidFill>
                            <a:srgbClr val="FF0000"/>
                          </a:solidFill>
                        </a:rPr>
                        <a:t>Oui</a:t>
                      </a:r>
                      <a:r>
                        <a:rPr lang="fr-CA" sz="700" baseline="0" dirty="0">
                          <a:solidFill>
                            <a:srgbClr val="FF0000"/>
                          </a:solidFill>
                        </a:rPr>
                        <a:t>     </a:t>
                      </a:r>
                      <a:r>
                        <a:rPr lang="fr-CA" sz="700" b="1" baseline="0" dirty="0">
                          <a:solidFill>
                            <a:schemeClr val="accent1">
                              <a:lumMod val="75000"/>
                            </a:schemeClr>
                          </a:solidFill>
                        </a:rPr>
                        <a:t>Repas à vos frais</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8"/>
                        </a:rPr>
                        <a:t>info@autisme-cq.com</a:t>
                      </a:r>
                      <a:endParaRPr lang="fr-CA" sz="700" dirty="0">
                        <a:solidFill>
                          <a:schemeClr val="accent1">
                            <a:lumMod val="75000"/>
                          </a:schemeClr>
                        </a:solidFill>
                      </a:endParaRPr>
                    </a:p>
                  </a:txBody>
                  <a:tcPr>
                    <a:solidFill>
                      <a:srgbClr val="D0D8E8"/>
                    </a:solidFill>
                  </a:tcPr>
                </a:tc>
                <a:extLst>
                  <a:ext uri="{0D108BD9-81ED-4DB2-BD59-A6C34878D82A}">
                    <a16:rowId xmlns:a16="http://schemas.microsoft.com/office/drawing/2014/main" val="10003"/>
                  </a:ext>
                </a:extLst>
              </a:tr>
              <a:tr h="388598">
                <a:tc>
                  <a:txBody>
                    <a:bodyPr/>
                    <a:lstStyle/>
                    <a:p>
                      <a:pPr algn="l"/>
                      <a:r>
                        <a:rPr lang="fr-CA" sz="700" dirty="0">
                          <a:solidFill>
                            <a:schemeClr val="accent1">
                              <a:lumMod val="75000"/>
                            </a:schemeClr>
                          </a:solidFill>
                        </a:rPr>
                        <a:t>Vendredi 6 avril  17h à 17h30</a:t>
                      </a:r>
                    </a:p>
                    <a:p>
                      <a:pPr algn="l"/>
                      <a:r>
                        <a:rPr lang="fr-CA" sz="700" dirty="0">
                          <a:solidFill>
                            <a:schemeClr val="accent1">
                              <a:lumMod val="75000"/>
                            </a:schemeClr>
                          </a:solidFill>
                        </a:rPr>
                        <a:t>Conférence de presse </a:t>
                      </a:r>
                    </a:p>
                    <a:p>
                      <a:pPr algn="l"/>
                      <a:r>
                        <a:rPr lang="fr-CA" sz="700" dirty="0">
                          <a:solidFill>
                            <a:schemeClr val="accent1">
                              <a:lumMod val="75000"/>
                            </a:schemeClr>
                          </a:solidFill>
                        </a:rPr>
                        <a:t>de 17h30 à 20h00 </a:t>
                      </a:r>
                      <a:r>
                        <a:rPr lang="fr-CA" sz="600" dirty="0">
                          <a:solidFill>
                            <a:schemeClr val="accent1">
                              <a:lumMod val="75000"/>
                            </a:schemeClr>
                          </a:solidFill>
                        </a:rPr>
                        <a:t>animation</a:t>
                      </a:r>
                      <a:endParaRPr lang="fr-CA" sz="700" dirty="0">
                        <a:solidFill>
                          <a:schemeClr val="accent1">
                            <a:lumMod val="75000"/>
                          </a:schemeClr>
                        </a:solidFill>
                      </a:endParaRPr>
                    </a:p>
                  </a:txBody>
                  <a:tcPr/>
                </a:tc>
                <a:tc>
                  <a:txBody>
                    <a:bodyPr/>
                    <a:lstStyle/>
                    <a:p>
                      <a:pPr algn="l"/>
                      <a:r>
                        <a:rPr lang="fr-CA" sz="700" dirty="0">
                          <a:solidFill>
                            <a:schemeClr val="accent1">
                              <a:lumMod val="75000"/>
                            </a:schemeClr>
                          </a:solidFill>
                        </a:rPr>
                        <a:t>Conférence de presse Victoriaville </a:t>
                      </a:r>
                      <a:r>
                        <a:rPr lang="fr-CA" sz="700" baseline="0" dirty="0">
                          <a:solidFill>
                            <a:schemeClr val="accent1">
                              <a:lumMod val="75000"/>
                            </a:schemeClr>
                          </a:solidFill>
                        </a:rPr>
                        <a:t>  et animation sur place</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Royaume du Jeu</a:t>
                      </a:r>
                    </a:p>
                    <a:p>
                      <a:pPr algn="l"/>
                      <a:r>
                        <a:rPr lang="fr-CA" sz="700" dirty="0">
                          <a:solidFill>
                            <a:schemeClr val="accent1">
                              <a:lumMod val="75000"/>
                            </a:schemeClr>
                          </a:solidFill>
                        </a:rPr>
                        <a:t>130 Rue Notre-Dame Est, Victoriaville</a:t>
                      </a:r>
                    </a:p>
                    <a:p>
                      <a:pPr algn="l"/>
                      <a:r>
                        <a:rPr lang="fr-CA" sz="700" dirty="0">
                          <a:solidFill>
                            <a:schemeClr val="accent1">
                              <a:lumMod val="75000"/>
                            </a:schemeClr>
                          </a:solidFill>
                        </a:rPr>
                        <a:t>G6P 3Z6</a:t>
                      </a:r>
                      <a:r>
                        <a:rPr lang="fr-CA" sz="700" baseline="0" dirty="0">
                          <a:solidFill>
                            <a:schemeClr val="accent1">
                              <a:lumMod val="75000"/>
                            </a:schemeClr>
                          </a:solidFill>
                        </a:rPr>
                        <a:t>                           </a:t>
                      </a:r>
                      <a:r>
                        <a:rPr lang="fr-CA" sz="700" dirty="0">
                          <a:solidFill>
                            <a:schemeClr val="accent1">
                              <a:lumMod val="75000"/>
                            </a:schemeClr>
                          </a:solidFill>
                        </a:rPr>
                        <a:t>(819) 604-7779</a:t>
                      </a:r>
                    </a:p>
                  </a:txBody>
                  <a:tcPr/>
                </a:tc>
                <a:tc>
                  <a:txBody>
                    <a:bodyPr/>
                    <a:lstStyle/>
                    <a:p>
                      <a:pPr marL="0" algn="just" defTabSz="914400" rtl="0" eaLnBrk="1" latinLnBrk="0" hangingPunct="1"/>
                      <a:r>
                        <a:rPr lang="fr-CA" sz="700" kern="1200" dirty="0">
                          <a:solidFill>
                            <a:schemeClr val="accent1">
                              <a:lumMod val="75000"/>
                            </a:schemeClr>
                          </a:solidFill>
                          <a:latin typeface="+mn-lt"/>
                          <a:ea typeface="+mn-ea"/>
                          <a:cs typeface="+mn-cs"/>
                        </a:rPr>
                        <a:t>Lancement officiel du mois de l’autisme avec des membres, des élus et des partenaires de la communauté. Opportunité de s’amuser en famille et pour les adultes possibilité de déguster la bière l’Autre Monde ($), spécialement créée pour l’autisme!</a:t>
                      </a:r>
                    </a:p>
                  </a:txBody>
                  <a:tcPr/>
                </a:tc>
                <a:tc>
                  <a:txBody>
                    <a:bodyPr/>
                    <a:lstStyle/>
                    <a:p>
                      <a:pPr algn="l"/>
                      <a:r>
                        <a:rPr lang="fr-CA" sz="700" b="1" baseline="0" dirty="0">
                          <a:solidFill>
                            <a:srgbClr val="FF0000"/>
                          </a:solidFill>
                        </a:rPr>
                        <a:t>Oui </a:t>
                      </a:r>
                      <a:r>
                        <a:rPr lang="fr-CA" sz="700" baseline="0" dirty="0">
                          <a:solidFill>
                            <a:srgbClr val="FF0000"/>
                          </a:solidFill>
                        </a:rPr>
                        <a:t>         </a:t>
                      </a:r>
                      <a:r>
                        <a:rPr lang="fr-CA" sz="700" b="1" baseline="0" dirty="0">
                          <a:solidFill>
                            <a:schemeClr val="accent1">
                              <a:lumMod val="75000"/>
                            </a:schemeClr>
                          </a:solidFill>
                        </a:rPr>
                        <a:t>GRATUIT</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8"/>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04"/>
                  </a:ext>
                </a:extLst>
              </a:tr>
            </a:tbl>
          </a:graphicData>
        </a:graphic>
      </p:graphicFrame>
      <p:pic>
        <p:nvPicPr>
          <p:cNvPr id="3" name="Image 2">
            <a:extLst>
              <a:ext uri="{FF2B5EF4-FFF2-40B4-BE49-F238E27FC236}">
                <a16:creationId xmlns:a16="http://schemas.microsoft.com/office/drawing/2014/main" id="{1CBB7163-17F0-4D1B-9A6B-830D841BA6C3}"/>
              </a:ext>
            </a:extLst>
          </p:cNvPr>
          <p:cNvPicPr>
            <a:picLocks noChangeAspect="1"/>
          </p:cNvPicPr>
          <p:nvPr/>
        </p:nvPicPr>
        <p:blipFill>
          <a:blip r:embed="rId9"/>
          <a:stretch>
            <a:fillRect/>
          </a:stretch>
        </p:blipFill>
        <p:spPr>
          <a:xfrm>
            <a:off x="6536471" y="4505569"/>
            <a:ext cx="268247" cy="445047"/>
          </a:xfrm>
          <a:prstGeom prst="rect">
            <a:avLst/>
          </a:prstGeom>
        </p:spPr>
      </p:pic>
      <p:sp>
        <p:nvSpPr>
          <p:cNvPr id="6" name="ZoneTexte 5"/>
          <p:cNvSpPr txBox="1"/>
          <p:nvPr/>
        </p:nvSpPr>
        <p:spPr>
          <a:xfrm>
            <a:off x="6934972" y="2873224"/>
            <a:ext cx="1326613" cy="646331"/>
          </a:xfrm>
          <a:prstGeom prst="rect">
            <a:avLst/>
          </a:prstGeom>
          <a:noFill/>
        </p:spPr>
        <p:txBody>
          <a:bodyPr wrap="square" rtlCol="0">
            <a:spAutoFit/>
          </a:bodyPr>
          <a:lstStyle/>
          <a:p>
            <a:r>
              <a:rPr lang="fr-CA" sz="900" b="1" dirty="0">
                <a:solidFill>
                  <a:schemeClr val="accent1">
                    <a:lumMod val="75000"/>
                  </a:schemeClr>
                </a:solidFill>
              </a:rPr>
              <a:t>Conférence </a:t>
            </a:r>
          </a:p>
          <a:p>
            <a:r>
              <a:rPr lang="fr-CA" sz="900" b="1" dirty="0">
                <a:solidFill>
                  <a:schemeClr val="accent1">
                    <a:lumMod val="75000"/>
                  </a:schemeClr>
                </a:solidFill>
              </a:rPr>
              <a:t>Mélanie Pontbriand</a:t>
            </a:r>
          </a:p>
          <a:p>
            <a:r>
              <a:rPr lang="fr-CA" sz="900" b="1" dirty="0">
                <a:solidFill>
                  <a:schemeClr val="accent1">
                    <a:lumMod val="75000"/>
                  </a:schemeClr>
                </a:solidFill>
              </a:rPr>
              <a:t>«La différence</a:t>
            </a:r>
          </a:p>
          <a:p>
            <a:r>
              <a:rPr lang="fr-CA" sz="900" b="1" dirty="0">
                <a:solidFill>
                  <a:schemeClr val="accent1">
                    <a:lumMod val="75000"/>
                  </a:schemeClr>
                </a:solidFill>
              </a:rPr>
              <a:t>qui rassemble»</a:t>
            </a:r>
          </a:p>
        </p:txBody>
      </p:sp>
    </p:spTree>
    <p:extLst>
      <p:ext uri="{BB962C8B-B14F-4D97-AF65-F5344CB8AC3E}">
        <p14:creationId xmlns:p14="http://schemas.microsoft.com/office/powerpoint/2010/main" val="1912654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au 13"/>
          <p:cNvGraphicFramePr>
            <a:graphicFrameLocks noGrp="1"/>
          </p:cNvGraphicFramePr>
          <p:nvPr>
            <p:extLst>
              <p:ext uri="{D42A27DB-BD31-4B8C-83A1-F6EECF244321}">
                <p14:modId xmlns:p14="http://schemas.microsoft.com/office/powerpoint/2010/main" val="1685865425"/>
              </p:ext>
            </p:extLst>
          </p:nvPr>
        </p:nvGraphicFramePr>
        <p:xfrm>
          <a:off x="-2786" y="1"/>
          <a:ext cx="9146786" cy="6814074"/>
        </p:xfrm>
        <a:graphic>
          <a:graphicData uri="http://schemas.openxmlformats.org/drawingml/2006/table">
            <a:tbl>
              <a:tblPr firstRow="1" bandRow="1">
                <a:tableStyleId>{5C22544A-7EE6-4342-B048-85BDC9FD1C3A}</a:tableStyleId>
              </a:tblPr>
              <a:tblGrid>
                <a:gridCol w="1253159">
                  <a:extLst>
                    <a:ext uri="{9D8B030D-6E8A-4147-A177-3AD203B41FA5}">
                      <a16:colId xmlns:a16="http://schemas.microsoft.com/office/drawing/2014/main" val="20000"/>
                    </a:ext>
                  </a:extLst>
                </a:gridCol>
                <a:gridCol w="1521427">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3744416">
                  <a:extLst>
                    <a:ext uri="{9D8B030D-6E8A-4147-A177-3AD203B41FA5}">
                      <a16:colId xmlns:a16="http://schemas.microsoft.com/office/drawing/2014/main" val="20003"/>
                    </a:ext>
                  </a:extLst>
                </a:gridCol>
                <a:gridCol w="1043608">
                  <a:extLst>
                    <a:ext uri="{9D8B030D-6E8A-4147-A177-3AD203B41FA5}">
                      <a16:colId xmlns:a16="http://schemas.microsoft.com/office/drawing/2014/main" val="20004"/>
                    </a:ext>
                  </a:extLst>
                </a:gridCol>
              </a:tblGrid>
              <a:tr h="254824">
                <a:tc>
                  <a:txBody>
                    <a:bodyPr/>
                    <a:lstStyle/>
                    <a:p>
                      <a:pPr algn="ctr"/>
                      <a:r>
                        <a:rPr lang="fr-CA" sz="900" b="1" dirty="0">
                          <a:solidFill>
                            <a:schemeClr val="bg1"/>
                          </a:solidFill>
                        </a:rPr>
                        <a:t>DATE et HEURE</a:t>
                      </a:r>
                    </a:p>
                  </a:txBody>
                  <a:tcPr/>
                </a:tc>
                <a:tc>
                  <a:txBody>
                    <a:bodyPr/>
                    <a:lstStyle/>
                    <a:p>
                      <a:pPr algn="ctr"/>
                      <a:r>
                        <a:rPr lang="fr-CA" sz="900" b="1" dirty="0">
                          <a:solidFill>
                            <a:schemeClr val="bg1"/>
                          </a:solidFill>
                        </a:rPr>
                        <a:t>ÉVÉNEMENT</a:t>
                      </a:r>
                    </a:p>
                  </a:txBody>
                  <a:tcPr/>
                </a:tc>
                <a:tc>
                  <a:txBody>
                    <a:bodyPr/>
                    <a:lstStyle/>
                    <a:p>
                      <a:pPr algn="ctr"/>
                      <a:r>
                        <a:rPr lang="fr-CA" sz="900" b="1" dirty="0">
                          <a:solidFill>
                            <a:schemeClr val="bg1"/>
                          </a:solidFill>
                        </a:rPr>
                        <a:t>LIEU</a:t>
                      </a:r>
                    </a:p>
                  </a:txBody>
                  <a:tcPr/>
                </a:tc>
                <a:tc>
                  <a:txBody>
                    <a:bodyPr/>
                    <a:lstStyle/>
                    <a:p>
                      <a:pPr algn="ctr"/>
                      <a:r>
                        <a:rPr lang="fr-CA" sz="900" b="1" dirty="0">
                          <a:solidFill>
                            <a:schemeClr val="bg1"/>
                          </a:solidFill>
                        </a:rPr>
                        <a:t>INFORMATION</a:t>
                      </a:r>
                    </a:p>
                  </a:txBody>
                  <a:tcPr/>
                </a:tc>
                <a:tc>
                  <a:txBody>
                    <a:bodyPr/>
                    <a:lstStyle/>
                    <a:p>
                      <a:pPr algn="ctr"/>
                      <a:r>
                        <a:rPr lang="fr-CA" sz="900" b="1" dirty="0">
                          <a:solidFill>
                            <a:schemeClr val="bg1"/>
                          </a:solidFill>
                        </a:rPr>
                        <a:t>RÉSERVATION</a:t>
                      </a:r>
                    </a:p>
                  </a:txBody>
                  <a:tcPr/>
                </a:tc>
                <a:extLst>
                  <a:ext uri="{0D108BD9-81ED-4DB2-BD59-A6C34878D82A}">
                    <a16:rowId xmlns:a16="http://schemas.microsoft.com/office/drawing/2014/main" val="10000"/>
                  </a:ext>
                </a:extLst>
              </a:tr>
              <a:tr h="521257">
                <a:tc>
                  <a:txBody>
                    <a:bodyPr/>
                    <a:lstStyle/>
                    <a:p>
                      <a:pPr algn="l"/>
                      <a:r>
                        <a:rPr lang="fr-CA" sz="700" dirty="0">
                          <a:solidFill>
                            <a:schemeClr val="accent1">
                              <a:lumMod val="75000"/>
                            </a:schemeClr>
                          </a:solidFill>
                        </a:rPr>
                        <a:t>Lundi 9 avril</a:t>
                      </a:r>
                      <a:r>
                        <a:rPr lang="fr-CA" sz="700" baseline="0" dirty="0">
                          <a:solidFill>
                            <a:schemeClr val="accent1">
                              <a:lumMod val="75000"/>
                            </a:schemeClr>
                          </a:solidFill>
                        </a:rPr>
                        <a:t> à 19h00:</a:t>
                      </a:r>
                      <a:endParaRPr lang="fr-CA" sz="700" dirty="0">
                        <a:solidFill>
                          <a:schemeClr val="accent1">
                            <a:lumMod val="75000"/>
                          </a:schemeClr>
                        </a:solidFill>
                      </a:endParaRPr>
                    </a:p>
                  </a:txBody>
                  <a:tcPr/>
                </a:tc>
                <a:tc>
                  <a:txBody>
                    <a:bodyPr/>
                    <a:lstStyle/>
                    <a:p>
                      <a:pPr algn="just"/>
                      <a:r>
                        <a:rPr lang="fr-CA" sz="700" dirty="0">
                          <a:solidFill>
                            <a:schemeClr val="accent1">
                              <a:lumMod val="75000"/>
                            </a:schemeClr>
                          </a:solidFill>
                        </a:rPr>
                        <a:t>Conférence présentée par la Commission scolaire des Bois-Francs</a:t>
                      </a:r>
                      <a:r>
                        <a:rPr lang="fr-CA" sz="700" baseline="0" dirty="0">
                          <a:solidFill>
                            <a:schemeClr val="accent1">
                              <a:lumMod val="75000"/>
                            </a:schemeClr>
                          </a:solidFill>
                        </a:rPr>
                        <a:t> pour les parents d’adolescents présentant un TSA.</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Colisée des Bois-Francs</a:t>
                      </a:r>
                    </a:p>
                    <a:p>
                      <a:pPr algn="l"/>
                      <a:r>
                        <a:rPr lang="fr-CA" sz="700" dirty="0">
                          <a:solidFill>
                            <a:schemeClr val="accent1">
                              <a:lumMod val="75000"/>
                            </a:schemeClr>
                          </a:solidFill>
                        </a:rPr>
                        <a:t>Salle </a:t>
                      </a:r>
                      <a:r>
                        <a:rPr lang="fr-CA" sz="700" dirty="0" err="1">
                          <a:solidFill>
                            <a:schemeClr val="accent1">
                              <a:lumMod val="75000"/>
                            </a:schemeClr>
                          </a:solidFill>
                        </a:rPr>
                        <a:t>Victo</a:t>
                      </a:r>
                      <a:r>
                        <a:rPr lang="fr-CA" sz="700" dirty="0">
                          <a:solidFill>
                            <a:schemeClr val="accent1">
                              <a:lumMod val="75000"/>
                            </a:schemeClr>
                          </a:solidFill>
                        </a:rPr>
                        <a:t>/St-Christophe</a:t>
                      </a:r>
                    </a:p>
                    <a:p>
                      <a:pPr algn="l"/>
                      <a:r>
                        <a:rPr lang="fr-CA" sz="700" dirty="0">
                          <a:solidFill>
                            <a:schemeClr val="accent1">
                              <a:lumMod val="75000"/>
                            </a:schemeClr>
                          </a:solidFill>
                        </a:rPr>
                        <a:t>400 Boulevard Jutras E, Victoriaville</a:t>
                      </a:r>
                    </a:p>
                    <a:p>
                      <a:pPr algn="l"/>
                      <a:r>
                        <a:rPr lang="fr-CA" sz="700" dirty="0">
                          <a:solidFill>
                            <a:schemeClr val="accent1">
                              <a:lumMod val="75000"/>
                            </a:schemeClr>
                          </a:solidFill>
                        </a:rPr>
                        <a:t>G6P 4T1                          (819) 758-5211</a:t>
                      </a:r>
                    </a:p>
                  </a:txBody>
                  <a:tcPr/>
                </a:tc>
                <a:tc>
                  <a:txBody>
                    <a:bodyPr/>
                    <a:lstStyle/>
                    <a:p>
                      <a:pPr algn="just"/>
                      <a:r>
                        <a:rPr lang="fr-CA" sz="700" dirty="0">
                          <a:solidFill>
                            <a:schemeClr val="accent1">
                              <a:lumMod val="75000"/>
                            </a:schemeClr>
                          </a:solidFill>
                        </a:rPr>
                        <a:t>Vous souhaitez savoir ce qui attend votre jeune dans les prochaines années? Prévoir l’après école?</a:t>
                      </a:r>
                      <a:r>
                        <a:rPr lang="fr-CA" sz="700" baseline="0" dirty="0">
                          <a:solidFill>
                            <a:schemeClr val="accent1">
                              <a:lumMod val="75000"/>
                            </a:schemeClr>
                          </a:solidFill>
                        </a:rPr>
                        <a:t> Obtenir de l’information sur plusieurs sujets d’importance tels que: </a:t>
                      </a:r>
                      <a:r>
                        <a:rPr lang="fr-CA" sz="700" dirty="0">
                          <a:solidFill>
                            <a:schemeClr val="accent1">
                              <a:lumMod val="75000"/>
                            </a:schemeClr>
                          </a:solidFill>
                        </a:rPr>
                        <a:t> hébergement, compte bancaire, permis de conduire</a:t>
                      </a:r>
                      <a:r>
                        <a:rPr lang="fr-CA" sz="700" baseline="0" dirty="0">
                          <a:solidFill>
                            <a:schemeClr val="accent1">
                              <a:lumMod val="75000"/>
                            </a:schemeClr>
                          </a:solidFill>
                        </a:rPr>
                        <a:t> ou </a:t>
                      </a:r>
                      <a:r>
                        <a:rPr lang="fr-CA" sz="700" dirty="0">
                          <a:solidFill>
                            <a:schemeClr val="accent1">
                              <a:lumMod val="75000"/>
                            </a:schemeClr>
                          </a:solidFill>
                        </a:rPr>
                        <a:t>curatelle? Au</a:t>
                      </a:r>
                      <a:r>
                        <a:rPr lang="fr-CA" sz="700" baseline="0" dirty="0">
                          <a:solidFill>
                            <a:schemeClr val="accent1">
                              <a:lumMod val="75000"/>
                            </a:schemeClr>
                          </a:solidFill>
                        </a:rPr>
                        <a:t> plaisir!</a:t>
                      </a:r>
                      <a:endParaRPr lang="fr-CA" sz="700" dirty="0">
                        <a:solidFill>
                          <a:schemeClr val="accent1">
                            <a:lumMod val="75000"/>
                          </a:schemeClr>
                        </a:solidFill>
                      </a:endParaRPr>
                    </a:p>
                  </a:txBody>
                  <a:tcPr/>
                </a:tc>
                <a:tc>
                  <a:txBody>
                    <a:bodyPr/>
                    <a:lstStyle/>
                    <a:p>
                      <a:pPr algn="l"/>
                      <a:r>
                        <a:rPr lang="fr-CA" sz="700" b="1" baseline="0" dirty="0">
                          <a:solidFill>
                            <a:srgbClr val="FF0000"/>
                          </a:solidFill>
                        </a:rPr>
                        <a:t>Oui</a:t>
                      </a:r>
                      <a:r>
                        <a:rPr lang="fr-CA" sz="700" baseline="0" dirty="0">
                          <a:solidFill>
                            <a:srgbClr val="FF0000"/>
                          </a:solidFill>
                        </a:rPr>
                        <a:t>           </a:t>
                      </a:r>
                      <a:r>
                        <a:rPr lang="fr-CA" sz="700" b="1" baseline="0" dirty="0">
                          <a:solidFill>
                            <a:schemeClr val="accent1">
                              <a:lumMod val="75000"/>
                            </a:schemeClr>
                          </a:solidFill>
                        </a:rPr>
                        <a:t>GRATUIT</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p>
                      <a:pPr algn="l"/>
                      <a:endParaRPr lang="fr-CA" sz="700" dirty="0">
                        <a:solidFill>
                          <a:schemeClr val="accent1">
                            <a:lumMod val="75000"/>
                          </a:schemeClr>
                        </a:solidFill>
                      </a:endParaRPr>
                    </a:p>
                  </a:txBody>
                  <a:tcPr/>
                </a:tc>
                <a:extLst>
                  <a:ext uri="{0D108BD9-81ED-4DB2-BD59-A6C34878D82A}">
                    <a16:rowId xmlns:a16="http://schemas.microsoft.com/office/drawing/2014/main" val="10001"/>
                  </a:ext>
                </a:extLst>
              </a:tr>
              <a:tr h="843210">
                <a:tc>
                  <a:txBody>
                    <a:bodyPr/>
                    <a:lstStyle/>
                    <a:p>
                      <a:pPr algn="l"/>
                      <a:r>
                        <a:rPr lang="fr-CA" sz="700" dirty="0">
                          <a:solidFill>
                            <a:schemeClr val="accent1">
                              <a:lumMod val="75000"/>
                            </a:schemeClr>
                          </a:solidFill>
                        </a:rPr>
                        <a:t>Mercredi 11 avril de 11h30 à 16h00:</a:t>
                      </a:r>
                    </a:p>
                  </a:txBody>
                  <a:tcPr/>
                </a:tc>
                <a:tc>
                  <a:txBody>
                    <a:bodyPr/>
                    <a:lstStyle/>
                    <a:p>
                      <a:pPr algn="just"/>
                      <a:r>
                        <a:rPr lang="fr-CA" sz="700" dirty="0">
                          <a:solidFill>
                            <a:schemeClr val="accent1">
                              <a:lumMod val="75000"/>
                            </a:schemeClr>
                          </a:solidFill>
                        </a:rPr>
                        <a:t>Dîner à</a:t>
                      </a:r>
                      <a:r>
                        <a:rPr lang="fr-CA" sz="700" baseline="0" dirty="0">
                          <a:solidFill>
                            <a:schemeClr val="accent1">
                              <a:lumMod val="75000"/>
                            </a:schemeClr>
                          </a:solidFill>
                        </a:rPr>
                        <a:t> </a:t>
                      </a:r>
                      <a:r>
                        <a:rPr lang="fr-CA" sz="700" baseline="0" dirty="0" err="1">
                          <a:solidFill>
                            <a:schemeClr val="accent1">
                              <a:lumMod val="75000"/>
                            </a:schemeClr>
                          </a:solidFill>
                        </a:rPr>
                        <a:t>Nicolet</a:t>
                      </a:r>
                      <a:r>
                        <a:rPr lang="fr-CA" sz="700" baseline="0" dirty="0">
                          <a:solidFill>
                            <a:schemeClr val="accent1">
                              <a:lumMod val="75000"/>
                            </a:schemeClr>
                          </a:solidFill>
                        </a:rPr>
                        <a:t> et une activité de peinture d’un coffre en bois aux couleurs de l’autisme suivra. Bienvenue à tous!</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Restaurant </a:t>
                      </a:r>
                      <a:r>
                        <a:rPr lang="fr-CA" sz="700" b="1" dirty="0" err="1">
                          <a:solidFill>
                            <a:schemeClr val="accent1">
                              <a:lumMod val="75000"/>
                            </a:schemeClr>
                          </a:solidFill>
                        </a:rPr>
                        <a:t>Mamma</a:t>
                      </a:r>
                      <a:r>
                        <a:rPr lang="fr-CA" sz="700" b="1" dirty="0">
                          <a:solidFill>
                            <a:schemeClr val="accent1">
                              <a:lumMod val="75000"/>
                            </a:schemeClr>
                          </a:solidFill>
                        </a:rPr>
                        <a:t> Mia</a:t>
                      </a:r>
                    </a:p>
                    <a:p>
                      <a:pPr algn="l"/>
                      <a:r>
                        <a:rPr lang="fr-CA" sz="700" dirty="0">
                          <a:solidFill>
                            <a:schemeClr val="accent1">
                              <a:lumMod val="75000"/>
                            </a:schemeClr>
                          </a:solidFill>
                        </a:rPr>
                        <a:t>216 Pl du 21 Mars,</a:t>
                      </a:r>
                      <a:r>
                        <a:rPr lang="fr-CA" sz="700" baseline="0" dirty="0">
                          <a:solidFill>
                            <a:schemeClr val="accent1">
                              <a:lumMod val="75000"/>
                            </a:schemeClr>
                          </a:solidFill>
                        </a:rPr>
                        <a:t> </a:t>
                      </a:r>
                      <a:r>
                        <a:rPr lang="fr-CA" sz="700" dirty="0" err="1">
                          <a:solidFill>
                            <a:schemeClr val="accent1">
                              <a:lumMod val="75000"/>
                            </a:schemeClr>
                          </a:solidFill>
                        </a:rPr>
                        <a:t>Nicolet</a:t>
                      </a:r>
                      <a:endParaRPr lang="fr-CA" sz="700" dirty="0">
                        <a:solidFill>
                          <a:schemeClr val="accent1">
                            <a:lumMod val="75000"/>
                          </a:schemeClr>
                        </a:solidFill>
                      </a:endParaRPr>
                    </a:p>
                    <a:p>
                      <a:pPr algn="l"/>
                      <a:r>
                        <a:rPr lang="fr-CA" sz="700" dirty="0">
                          <a:solidFill>
                            <a:schemeClr val="accent1">
                              <a:lumMod val="75000"/>
                            </a:schemeClr>
                          </a:solidFill>
                        </a:rPr>
                        <a:t>J3T 1E9</a:t>
                      </a:r>
                      <a:r>
                        <a:rPr lang="fr-CA" sz="700" baseline="0" dirty="0">
                          <a:solidFill>
                            <a:schemeClr val="accent1">
                              <a:lumMod val="75000"/>
                            </a:schemeClr>
                          </a:solidFill>
                        </a:rPr>
                        <a:t>                            </a:t>
                      </a:r>
                      <a:r>
                        <a:rPr lang="fr-CA" sz="700" dirty="0">
                          <a:solidFill>
                            <a:schemeClr val="accent1">
                              <a:lumMod val="75000"/>
                            </a:schemeClr>
                          </a:solidFill>
                        </a:rPr>
                        <a:t>(819) 293-4433</a:t>
                      </a:r>
                    </a:p>
                    <a:p>
                      <a:pPr algn="l"/>
                      <a:endParaRPr lang="fr-CA" sz="700" b="1" dirty="0">
                        <a:solidFill>
                          <a:schemeClr val="accent1">
                            <a:lumMod val="75000"/>
                          </a:schemeClr>
                        </a:solidFill>
                      </a:endParaRPr>
                    </a:p>
                    <a:p>
                      <a:pPr algn="l"/>
                      <a:r>
                        <a:rPr lang="fr-CA" sz="700" b="1" dirty="0">
                          <a:solidFill>
                            <a:schemeClr val="accent1">
                              <a:lumMod val="75000"/>
                            </a:schemeClr>
                          </a:solidFill>
                        </a:rPr>
                        <a:t>Le Gant d’Art</a:t>
                      </a:r>
                    </a:p>
                    <a:p>
                      <a:pPr algn="l"/>
                      <a:r>
                        <a:rPr lang="fr-CA" sz="700" b="0" dirty="0">
                          <a:solidFill>
                            <a:schemeClr val="accent1">
                              <a:lumMod val="75000"/>
                            </a:schemeClr>
                          </a:solidFill>
                        </a:rPr>
                        <a:t>284 de la rue Notre- Dame,</a:t>
                      </a:r>
                      <a:r>
                        <a:rPr lang="fr-CA" sz="700" b="0" baseline="0" dirty="0">
                          <a:solidFill>
                            <a:schemeClr val="accent1">
                              <a:lumMod val="75000"/>
                            </a:schemeClr>
                          </a:solidFill>
                        </a:rPr>
                        <a:t> </a:t>
                      </a:r>
                      <a:r>
                        <a:rPr lang="fr-CA" sz="700" b="0" dirty="0" err="1">
                          <a:solidFill>
                            <a:schemeClr val="accent1">
                              <a:lumMod val="75000"/>
                            </a:schemeClr>
                          </a:solidFill>
                        </a:rPr>
                        <a:t>Nicolet</a:t>
                      </a:r>
                      <a:endParaRPr lang="fr-CA" sz="700" b="0" dirty="0">
                        <a:solidFill>
                          <a:schemeClr val="accent1">
                            <a:lumMod val="75000"/>
                          </a:schemeClr>
                        </a:solidFill>
                      </a:endParaRPr>
                    </a:p>
                    <a:p>
                      <a:pPr algn="l"/>
                      <a:r>
                        <a:rPr lang="fr-CA" sz="700" b="0" dirty="0">
                          <a:solidFill>
                            <a:schemeClr val="accent1">
                              <a:lumMod val="75000"/>
                            </a:schemeClr>
                          </a:solidFill>
                        </a:rPr>
                        <a:t>J3T 1G3                           (450) 564-2041</a:t>
                      </a:r>
                    </a:p>
                  </a:txBody>
                  <a:tcPr/>
                </a:tc>
                <a:tc>
                  <a:txBody>
                    <a:bodyPr/>
                    <a:lstStyle/>
                    <a:p>
                      <a:pPr algn="just"/>
                      <a:r>
                        <a:rPr lang="fr-CA" sz="700" dirty="0">
                          <a:solidFill>
                            <a:schemeClr val="accent1">
                              <a:lumMod val="75000"/>
                            </a:schemeClr>
                          </a:solidFill>
                        </a:rPr>
                        <a:t>Vous désirez rencontrer des</a:t>
                      </a:r>
                      <a:r>
                        <a:rPr lang="fr-CA" sz="700" baseline="0" dirty="0">
                          <a:solidFill>
                            <a:schemeClr val="accent1">
                              <a:lumMod val="75000"/>
                            </a:schemeClr>
                          </a:solidFill>
                        </a:rPr>
                        <a:t> gens qui vivent avec le TSA ou qui partagent votre réalité de personne ou de parents? Vous êtes des partenaires désirant découvrir le TSA ou mieux connaître notre organisme? Vous êtes des gens à la retraite et voulez nous soutenir? Soyez des nôtres pour dîner ou pour laisser aller votre imagination lors de l’atelier de peinture sur coffret de bois. Beaucoup de plaisir assuré avec des gens de cœur!</a:t>
                      </a:r>
                      <a:endParaRPr lang="fr-CA" sz="700" dirty="0">
                        <a:solidFill>
                          <a:schemeClr val="accent1">
                            <a:lumMod val="75000"/>
                          </a:schemeClr>
                        </a:solidFill>
                      </a:endParaRPr>
                    </a:p>
                  </a:txBody>
                  <a:tcPr/>
                </a:tc>
                <a:tc>
                  <a:txBody>
                    <a:bodyPr/>
                    <a:lstStyle/>
                    <a:p>
                      <a:pPr algn="l"/>
                      <a:r>
                        <a:rPr lang="fr-CA" sz="700" b="1" baseline="0" dirty="0">
                          <a:solidFill>
                            <a:srgbClr val="FF0000"/>
                          </a:solidFill>
                        </a:rPr>
                        <a:t>Oui </a:t>
                      </a:r>
                      <a:r>
                        <a:rPr lang="fr-CA" sz="700" baseline="0" dirty="0">
                          <a:solidFill>
                            <a:srgbClr val="FF0000"/>
                          </a:solidFill>
                        </a:rPr>
                        <a:t>    </a:t>
                      </a:r>
                      <a:r>
                        <a:rPr lang="fr-CA" sz="700" b="1" baseline="0" dirty="0">
                          <a:solidFill>
                            <a:schemeClr val="accent1">
                              <a:lumMod val="75000"/>
                            </a:schemeClr>
                          </a:solidFill>
                        </a:rPr>
                        <a:t>Repas à vos frais</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p>
                      <a:pPr algn="l"/>
                      <a:endParaRPr lang="fr-CA" sz="700" dirty="0">
                        <a:solidFill>
                          <a:schemeClr val="accent1">
                            <a:lumMod val="75000"/>
                          </a:schemeClr>
                        </a:solidFill>
                      </a:endParaRPr>
                    </a:p>
                    <a:p>
                      <a:pPr algn="l"/>
                      <a:r>
                        <a:rPr lang="fr-CA" sz="700" b="1" baseline="0" dirty="0">
                          <a:solidFill>
                            <a:srgbClr val="FF0000"/>
                          </a:solidFill>
                        </a:rPr>
                        <a:t>Oui </a:t>
                      </a:r>
                      <a:r>
                        <a:rPr lang="fr-CA" sz="700" baseline="0" dirty="0">
                          <a:solidFill>
                            <a:srgbClr val="FF0000"/>
                          </a:solidFill>
                        </a:rPr>
                        <a:t>        </a:t>
                      </a:r>
                      <a:r>
                        <a:rPr lang="fr-CA" sz="700" b="1" baseline="0" dirty="0">
                          <a:solidFill>
                            <a:schemeClr val="accent1">
                              <a:lumMod val="75000"/>
                            </a:schemeClr>
                          </a:solidFill>
                        </a:rPr>
                        <a:t>GRATUIT</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02"/>
                  </a:ext>
                </a:extLst>
              </a:tr>
              <a:tr h="521257">
                <a:tc>
                  <a:txBody>
                    <a:bodyPr/>
                    <a:lstStyle/>
                    <a:p>
                      <a:pPr algn="l"/>
                      <a:r>
                        <a:rPr lang="fr-CA" sz="700" dirty="0">
                          <a:solidFill>
                            <a:schemeClr val="accent1">
                              <a:lumMod val="75000"/>
                            </a:schemeClr>
                          </a:solidFill>
                        </a:rPr>
                        <a:t>Jeudi 12 avril et vendredi 13 avril de 13h00 à 20h00:</a:t>
                      </a:r>
                    </a:p>
                  </a:txBody>
                  <a:tcPr/>
                </a:tc>
                <a:tc>
                  <a:txBody>
                    <a:bodyPr/>
                    <a:lstStyle/>
                    <a:p>
                      <a:pPr algn="just"/>
                      <a:r>
                        <a:rPr lang="fr-CA" sz="700" dirty="0">
                          <a:solidFill>
                            <a:schemeClr val="accent1">
                              <a:lumMod val="75000"/>
                            </a:schemeClr>
                          </a:solidFill>
                        </a:rPr>
                        <a:t>Sensibilisation et</a:t>
                      </a:r>
                      <a:r>
                        <a:rPr lang="fr-CA" sz="700" baseline="0" dirty="0">
                          <a:solidFill>
                            <a:schemeClr val="accent1">
                              <a:lumMod val="75000"/>
                            </a:schemeClr>
                          </a:solidFill>
                        </a:rPr>
                        <a:t> rencontre avec la communauté et promotion de produits de sensibilisation (rubans , bijoux, porte-clés et foulards canins)</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Supermarché IGA</a:t>
                      </a:r>
                      <a:r>
                        <a:rPr lang="fr-CA" sz="700" b="1" baseline="0" dirty="0">
                          <a:solidFill>
                            <a:schemeClr val="accent1">
                              <a:lumMod val="75000"/>
                            </a:schemeClr>
                          </a:solidFill>
                        </a:rPr>
                        <a:t> </a:t>
                      </a:r>
                      <a:r>
                        <a:rPr lang="fr-CA" sz="700" b="1" dirty="0">
                          <a:solidFill>
                            <a:schemeClr val="accent1">
                              <a:lumMod val="75000"/>
                            </a:schemeClr>
                          </a:solidFill>
                        </a:rPr>
                        <a:t>Raymond Martin </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0" dirty="0">
                          <a:solidFill>
                            <a:schemeClr val="accent1">
                              <a:lumMod val="75000"/>
                            </a:schemeClr>
                          </a:solidFill>
                        </a:rPr>
                        <a:t>11 rue de l'Aqueduc, Victoriaville</a:t>
                      </a:r>
                    </a:p>
                    <a:p>
                      <a:pPr algn="l"/>
                      <a:r>
                        <a:rPr lang="fr-CA" sz="700" b="0" dirty="0">
                          <a:solidFill>
                            <a:schemeClr val="accent1">
                              <a:lumMod val="75000"/>
                            </a:schemeClr>
                          </a:solidFill>
                        </a:rPr>
                        <a:t>G6P 1L4</a:t>
                      </a:r>
                      <a:r>
                        <a:rPr lang="fr-CA" sz="700" b="0" baseline="0" dirty="0">
                          <a:solidFill>
                            <a:schemeClr val="accent1">
                              <a:lumMod val="75000"/>
                            </a:schemeClr>
                          </a:solidFill>
                        </a:rPr>
                        <a:t>                           </a:t>
                      </a:r>
                      <a:r>
                        <a:rPr lang="fr-CA" sz="700" b="0" dirty="0">
                          <a:solidFill>
                            <a:schemeClr val="accent1">
                              <a:lumMod val="75000"/>
                            </a:schemeClr>
                          </a:solidFill>
                        </a:rPr>
                        <a:t>(819) 752-9797</a:t>
                      </a:r>
                    </a:p>
                  </a:txBody>
                  <a:tcPr/>
                </a:tc>
                <a:tc>
                  <a:txBody>
                    <a:bodyPr/>
                    <a:lstStyle/>
                    <a:p>
                      <a:pPr algn="just"/>
                      <a:r>
                        <a:rPr lang="fr-CA" sz="700" dirty="0">
                          <a:solidFill>
                            <a:schemeClr val="accent1">
                              <a:lumMod val="75000"/>
                            </a:schemeClr>
                          </a:solidFill>
                        </a:rPr>
                        <a:t>Venez découvrir le trouble du spectre de l’autisme (TSA) et notre</a:t>
                      </a:r>
                      <a:r>
                        <a:rPr lang="fr-CA" sz="700" baseline="0" dirty="0">
                          <a:solidFill>
                            <a:schemeClr val="accent1">
                              <a:lumMod val="75000"/>
                            </a:schemeClr>
                          </a:solidFill>
                        </a:rPr>
                        <a:t> organisme en plus de soutenir notre mission  qui est d’accompagner les personnes avec un TSA et leur famille.</a:t>
                      </a:r>
                      <a:endParaRPr lang="fr-CA" sz="700" dirty="0">
                        <a:solidFill>
                          <a:schemeClr val="accent1">
                            <a:lumMod val="75000"/>
                          </a:schemeClr>
                        </a:solidFill>
                      </a:endParaRPr>
                    </a:p>
                  </a:txBody>
                  <a:tcPr/>
                </a:tc>
                <a:tc>
                  <a:txBody>
                    <a:bodyPr/>
                    <a:lstStyle/>
                    <a:p>
                      <a:pPr algn="l"/>
                      <a:r>
                        <a:rPr lang="fr-CA" sz="700" dirty="0">
                          <a:solidFill>
                            <a:schemeClr val="accent1">
                              <a:lumMod val="75000"/>
                            </a:schemeClr>
                          </a:solidFill>
                        </a:rPr>
                        <a:t>Non</a:t>
                      </a:r>
                    </a:p>
                  </a:txBody>
                  <a:tcPr/>
                </a:tc>
                <a:extLst>
                  <a:ext uri="{0D108BD9-81ED-4DB2-BD59-A6C34878D82A}">
                    <a16:rowId xmlns:a16="http://schemas.microsoft.com/office/drawing/2014/main" val="10003"/>
                  </a:ext>
                </a:extLst>
              </a:tr>
              <a:tr h="413940">
                <a:tc>
                  <a:txBody>
                    <a:bodyPr/>
                    <a:lstStyle/>
                    <a:p>
                      <a:pPr algn="l"/>
                      <a:r>
                        <a:rPr lang="fr-CA" sz="700" dirty="0">
                          <a:solidFill>
                            <a:schemeClr val="accent1">
                              <a:lumMod val="75000"/>
                            </a:schemeClr>
                          </a:solidFill>
                        </a:rPr>
                        <a:t>Samedi le 14 avril de 9h00 à 17h00:</a:t>
                      </a:r>
                    </a:p>
                  </a:txBody>
                  <a:tcPr/>
                </a:tc>
                <a:tc>
                  <a:txBody>
                    <a:bodyPr/>
                    <a:lstStyle/>
                    <a:p>
                      <a:pPr algn="just"/>
                      <a:r>
                        <a:rPr lang="fr-CA" sz="700" dirty="0">
                          <a:solidFill>
                            <a:schemeClr val="accent1">
                              <a:lumMod val="75000"/>
                            </a:schemeClr>
                          </a:solidFill>
                        </a:rPr>
                        <a:t>Activité</a:t>
                      </a:r>
                      <a:r>
                        <a:rPr lang="fr-CA" sz="700" baseline="0" dirty="0">
                          <a:solidFill>
                            <a:schemeClr val="accent1">
                              <a:lumMod val="75000"/>
                            </a:schemeClr>
                          </a:solidFill>
                        </a:rPr>
                        <a:t> de financement. Emballage  aux caisses et sensibilisation à l’entrée du supermarché.</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Supermarché IGA</a:t>
                      </a:r>
                      <a:r>
                        <a:rPr lang="fr-CA" sz="700" b="1" baseline="0" dirty="0">
                          <a:solidFill>
                            <a:schemeClr val="accent1">
                              <a:lumMod val="75000"/>
                            </a:schemeClr>
                          </a:solidFill>
                        </a:rPr>
                        <a:t> </a:t>
                      </a:r>
                      <a:r>
                        <a:rPr lang="fr-CA" sz="700" b="1" dirty="0">
                          <a:solidFill>
                            <a:schemeClr val="accent1">
                              <a:lumMod val="75000"/>
                            </a:schemeClr>
                          </a:solidFill>
                        </a:rPr>
                        <a:t>Raymond Martin </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0" dirty="0">
                          <a:solidFill>
                            <a:schemeClr val="accent1">
                              <a:lumMod val="75000"/>
                            </a:schemeClr>
                          </a:solidFill>
                        </a:rPr>
                        <a:t>11 rue de l'Aqueduc, Victoriaville</a:t>
                      </a:r>
                    </a:p>
                    <a:p>
                      <a:pPr algn="l"/>
                      <a:r>
                        <a:rPr lang="fr-CA" sz="700" b="0" dirty="0">
                          <a:solidFill>
                            <a:schemeClr val="accent1">
                              <a:lumMod val="75000"/>
                            </a:schemeClr>
                          </a:solidFill>
                        </a:rPr>
                        <a:t>G6P 1L4</a:t>
                      </a:r>
                      <a:r>
                        <a:rPr lang="fr-CA" sz="700" b="0" baseline="0" dirty="0">
                          <a:solidFill>
                            <a:schemeClr val="accent1">
                              <a:lumMod val="75000"/>
                            </a:schemeClr>
                          </a:solidFill>
                        </a:rPr>
                        <a:t>                           </a:t>
                      </a:r>
                      <a:r>
                        <a:rPr lang="fr-CA" sz="700" b="0" dirty="0">
                          <a:solidFill>
                            <a:schemeClr val="accent1">
                              <a:lumMod val="75000"/>
                            </a:schemeClr>
                          </a:solidFill>
                        </a:rPr>
                        <a:t>(819) 752-9797</a:t>
                      </a:r>
                    </a:p>
                  </a:txBody>
                  <a:tcPr/>
                </a:tc>
                <a:tc>
                  <a:txBody>
                    <a:bodyPr/>
                    <a:lstStyle/>
                    <a:p>
                      <a:pPr algn="just"/>
                      <a:r>
                        <a:rPr lang="fr-CA" sz="700" dirty="0">
                          <a:solidFill>
                            <a:schemeClr val="accent1">
                              <a:lumMod val="75000"/>
                            </a:schemeClr>
                          </a:solidFill>
                        </a:rPr>
                        <a:t>Venez nous encourager et soutenir notre mission d’aider les personnes ayant un TSA et leur famille en donnant</a:t>
                      </a:r>
                      <a:r>
                        <a:rPr lang="fr-CA" sz="700" baseline="0" dirty="0">
                          <a:solidFill>
                            <a:schemeClr val="accent1">
                              <a:lumMod val="75000"/>
                            </a:schemeClr>
                          </a:solidFill>
                        </a:rPr>
                        <a:t> </a:t>
                      </a:r>
                      <a:r>
                        <a:rPr lang="fr-CA" sz="700" dirty="0">
                          <a:solidFill>
                            <a:schemeClr val="accent1">
                              <a:lumMod val="75000"/>
                            </a:schemeClr>
                          </a:solidFill>
                        </a:rPr>
                        <a:t>généreusement à nos bénévoles qui emballeront vos</a:t>
                      </a:r>
                      <a:r>
                        <a:rPr lang="fr-CA" sz="700" baseline="0" dirty="0">
                          <a:solidFill>
                            <a:schemeClr val="accent1">
                              <a:lumMod val="75000"/>
                            </a:schemeClr>
                          </a:solidFill>
                        </a:rPr>
                        <a:t> achats!</a:t>
                      </a:r>
                      <a:endParaRPr lang="fr-CA" sz="700" dirty="0">
                        <a:solidFill>
                          <a:schemeClr val="accent1">
                            <a:lumMod val="75000"/>
                          </a:schemeClr>
                        </a:solidFill>
                      </a:endParaRPr>
                    </a:p>
                  </a:txBody>
                  <a:tcPr/>
                </a:tc>
                <a:tc>
                  <a:txBody>
                    <a:bodyPr/>
                    <a:lstStyle/>
                    <a:p>
                      <a:pPr algn="l"/>
                      <a:r>
                        <a:rPr lang="fr-CA" sz="700" dirty="0">
                          <a:solidFill>
                            <a:schemeClr val="accent1">
                              <a:lumMod val="75000"/>
                            </a:schemeClr>
                          </a:solidFill>
                        </a:rPr>
                        <a:t>Non</a:t>
                      </a:r>
                    </a:p>
                  </a:txBody>
                  <a:tcPr/>
                </a:tc>
                <a:extLst>
                  <a:ext uri="{0D108BD9-81ED-4DB2-BD59-A6C34878D82A}">
                    <a16:rowId xmlns:a16="http://schemas.microsoft.com/office/drawing/2014/main" val="10004"/>
                  </a:ext>
                </a:extLst>
              </a:tr>
              <a:tr h="413940">
                <a:tc>
                  <a:txBody>
                    <a:bodyPr/>
                    <a:lstStyle/>
                    <a:p>
                      <a:pPr algn="l"/>
                      <a:r>
                        <a:rPr lang="fr-CA" sz="700" dirty="0">
                          <a:solidFill>
                            <a:schemeClr val="accent1">
                              <a:lumMod val="75000"/>
                            </a:schemeClr>
                          </a:solidFill>
                        </a:rPr>
                        <a:t>Dimanche le 15 avril de 11h00 à 16h00:</a:t>
                      </a:r>
                    </a:p>
                  </a:txBody>
                  <a:tcPr/>
                </a:tc>
                <a:tc>
                  <a:txBody>
                    <a:bodyPr/>
                    <a:lstStyle/>
                    <a:p>
                      <a:pPr algn="l"/>
                      <a:r>
                        <a:rPr lang="fr-CA" sz="700" dirty="0">
                          <a:solidFill>
                            <a:schemeClr val="accent1">
                              <a:lumMod val="75000"/>
                            </a:schemeClr>
                          </a:solidFill>
                        </a:rPr>
                        <a:t>Cabane à sucre</a:t>
                      </a:r>
                    </a:p>
                  </a:txBody>
                  <a:tcPr/>
                </a:tc>
                <a:tc>
                  <a:txBody>
                    <a:bodyPr/>
                    <a:lstStyle/>
                    <a:p>
                      <a:pPr algn="l"/>
                      <a:r>
                        <a:rPr lang="fr-CA" sz="700" b="1" dirty="0">
                          <a:solidFill>
                            <a:schemeClr val="accent1">
                              <a:lumMod val="75000"/>
                            </a:schemeClr>
                          </a:solidFill>
                        </a:rPr>
                        <a:t>Érable Rouge</a:t>
                      </a:r>
                    </a:p>
                    <a:p>
                      <a:pPr algn="l"/>
                      <a:r>
                        <a:rPr lang="fr-CA" sz="700" dirty="0">
                          <a:solidFill>
                            <a:schemeClr val="accent1">
                              <a:lumMod val="75000"/>
                            </a:schemeClr>
                          </a:solidFill>
                        </a:rPr>
                        <a:t>3324 QC-161,</a:t>
                      </a:r>
                      <a:r>
                        <a:rPr lang="fr-CA" sz="700" baseline="0" dirty="0">
                          <a:solidFill>
                            <a:schemeClr val="accent1">
                              <a:lumMod val="75000"/>
                            </a:schemeClr>
                          </a:solidFill>
                        </a:rPr>
                        <a:t> </a:t>
                      </a:r>
                      <a:r>
                        <a:rPr lang="fr-CA" sz="700" dirty="0" err="1">
                          <a:solidFill>
                            <a:schemeClr val="accent1">
                              <a:lumMod val="75000"/>
                            </a:schemeClr>
                          </a:solidFill>
                        </a:rPr>
                        <a:t>Saint-Valère</a:t>
                      </a:r>
                      <a:endParaRPr lang="fr-CA" sz="700" dirty="0">
                        <a:solidFill>
                          <a:schemeClr val="accent1">
                            <a:lumMod val="75000"/>
                          </a:schemeClr>
                        </a:solidFill>
                      </a:endParaRPr>
                    </a:p>
                    <a:p>
                      <a:pPr algn="l"/>
                      <a:r>
                        <a:rPr lang="fr-CA" sz="700" dirty="0">
                          <a:solidFill>
                            <a:schemeClr val="accent1">
                              <a:lumMod val="75000"/>
                            </a:schemeClr>
                          </a:solidFill>
                        </a:rPr>
                        <a:t>G0P 1M0</a:t>
                      </a:r>
                      <a:r>
                        <a:rPr lang="fr-CA" sz="700" baseline="0" dirty="0">
                          <a:solidFill>
                            <a:schemeClr val="accent1">
                              <a:lumMod val="75000"/>
                            </a:schemeClr>
                          </a:solidFill>
                        </a:rPr>
                        <a:t>                         </a:t>
                      </a:r>
                      <a:r>
                        <a:rPr lang="fr-CA" sz="700" dirty="0">
                          <a:solidFill>
                            <a:schemeClr val="accent1">
                              <a:lumMod val="75000"/>
                            </a:schemeClr>
                          </a:solidFill>
                        </a:rPr>
                        <a:t>(819) 353-1616</a:t>
                      </a:r>
                    </a:p>
                  </a:txBody>
                  <a:tcPr/>
                </a:tc>
                <a:tc>
                  <a:txBody>
                    <a:bodyPr/>
                    <a:lstStyle/>
                    <a:p>
                      <a:pPr algn="just"/>
                      <a:r>
                        <a:rPr lang="fr-CA" sz="700" dirty="0">
                          <a:solidFill>
                            <a:schemeClr val="accent1">
                              <a:lumMod val="75000"/>
                            </a:schemeClr>
                          </a:solidFill>
                        </a:rPr>
                        <a:t>Amenez</a:t>
                      </a:r>
                      <a:r>
                        <a:rPr lang="fr-CA" sz="700" baseline="0" dirty="0">
                          <a:solidFill>
                            <a:schemeClr val="accent1">
                              <a:lumMod val="75000"/>
                            </a:schemeClr>
                          </a:solidFill>
                        </a:rPr>
                        <a:t> votre famille et venez discuter avec des gens vivant ou soutenant la cause du TSA. Dîner et tire offerte sur place pour les membres et leur famille. Réservé aux membres seulement.</a:t>
                      </a:r>
                      <a:endParaRPr lang="fr-CA" sz="700" dirty="0">
                        <a:solidFill>
                          <a:schemeClr val="accent1">
                            <a:lumMod val="75000"/>
                          </a:schemeClr>
                        </a:solidFill>
                      </a:endParaRPr>
                    </a:p>
                  </a:txBody>
                  <a:tcPr/>
                </a:tc>
                <a:tc>
                  <a:txBody>
                    <a:bodyPr/>
                    <a:lstStyle/>
                    <a:p>
                      <a:pPr algn="l"/>
                      <a:r>
                        <a:rPr lang="fr-CA" sz="700" b="1">
                          <a:solidFill>
                            <a:srgbClr val="FF0000"/>
                          </a:solidFill>
                        </a:rPr>
                        <a:t>Oui</a:t>
                      </a:r>
                      <a:r>
                        <a:rPr lang="fr-CA" sz="700" b="1">
                          <a:solidFill>
                            <a:schemeClr val="accent1">
                              <a:lumMod val="75000"/>
                            </a:schemeClr>
                          </a:solidFill>
                        </a:rPr>
                        <a:t>        5$ par famille</a:t>
                      </a:r>
                      <a:endParaRPr lang="fr-CA" sz="700"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700">
                          <a:solidFill>
                            <a:schemeClr val="accent1">
                              <a:lumMod val="75000"/>
                            </a:schemeClr>
                          </a:solidFill>
                        </a:rPr>
                        <a:t>1-844-383-6373 ou</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aseline="0">
                          <a:solidFill>
                            <a:schemeClr val="accent1">
                              <a:lumMod val="75000"/>
                            </a:schemeClr>
                          </a:solidFill>
                          <a:hlinkClick r:id="rId3"/>
                        </a:rPr>
                        <a:t>info@autisme-cq.com</a:t>
                      </a:r>
                      <a:endParaRPr lang="fr-CA" sz="700">
                        <a:solidFill>
                          <a:schemeClr val="accent1">
                            <a:lumMod val="75000"/>
                          </a:schemeClr>
                        </a:solidFill>
                      </a:endParaRPr>
                    </a:p>
                  </a:txBody>
                  <a:tcPr/>
                </a:tc>
                <a:extLst>
                  <a:ext uri="{0D108BD9-81ED-4DB2-BD59-A6C34878D82A}">
                    <a16:rowId xmlns:a16="http://schemas.microsoft.com/office/drawing/2014/main" val="10005"/>
                  </a:ext>
                </a:extLst>
              </a:tr>
              <a:tr h="628575">
                <a:tc>
                  <a:txBody>
                    <a:bodyPr/>
                    <a:lstStyle/>
                    <a:p>
                      <a:pPr algn="l"/>
                      <a:r>
                        <a:rPr lang="fr-CA" sz="700" dirty="0">
                          <a:solidFill>
                            <a:schemeClr val="accent1">
                              <a:lumMod val="75000"/>
                            </a:schemeClr>
                          </a:solidFill>
                        </a:rPr>
                        <a:t>Mardi 17 avril de 19h00</a:t>
                      </a:r>
                      <a:r>
                        <a:rPr lang="fr-CA" sz="700" baseline="0" dirty="0">
                          <a:solidFill>
                            <a:schemeClr val="accent1">
                              <a:lumMod val="75000"/>
                            </a:schemeClr>
                          </a:solidFill>
                        </a:rPr>
                        <a:t> à  21h00:</a:t>
                      </a:r>
                      <a:endParaRPr lang="fr-CA" sz="700" dirty="0">
                        <a:solidFill>
                          <a:schemeClr val="accent1">
                            <a:lumMod val="75000"/>
                          </a:schemeClr>
                        </a:solidFill>
                      </a:endParaRPr>
                    </a:p>
                  </a:txBody>
                  <a:tcPr>
                    <a:solidFill>
                      <a:srgbClr val="E9EDF4"/>
                    </a:solidFill>
                  </a:tcPr>
                </a:tc>
                <a:tc>
                  <a:txBody>
                    <a:bodyPr/>
                    <a:lstStyle/>
                    <a:p>
                      <a:pPr algn="just"/>
                      <a:r>
                        <a:rPr lang="fr-CA" sz="700" dirty="0">
                          <a:solidFill>
                            <a:schemeClr val="accent1">
                              <a:lumMod val="75000"/>
                            </a:schemeClr>
                          </a:solidFill>
                        </a:rPr>
                        <a:t>Conférence</a:t>
                      </a:r>
                      <a:r>
                        <a:rPr lang="fr-CA" sz="700" baseline="0" dirty="0">
                          <a:solidFill>
                            <a:schemeClr val="accent1">
                              <a:lumMod val="75000"/>
                            </a:schemeClr>
                          </a:solidFill>
                        </a:rPr>
                        <a:t> « L’autisme au féminin » </a:t>
                      </a:r>
                    </a:p>
                    <a:p>
                      <a:pPr algn="just"/>
                      <a:r>
                        <a:rPr lang="fr-CA" sz="700" baseline="0" dirty="0">
                          <a:solidFill>
                            <a:schemeClr val="accent1">
                              <a:lumMod val="75000"/>
                            </a:schemeClr>
                          </a:solidFill>
                        </a:rPr>
                        <a:t>de Marie-Josée Cordeau</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Resto La Muse</a:t>
                      </a:r>
                    </a:p>
                    <a:p>
                      <a:pPr algn="l"/>
                      <a:r>
                        <a:rPr lang="fr-CA" sz="700" dirty="0">
                          <a:solidFill>
                            <a:schemeClr val="accent1">
                              <a:lumMod val="75000"/>
                            </a:schemeClr>
                          </a:solidFill>
                        </a:rPr>
                        <a:t>188 </a:t>
                      </a:r>
                      <a:r>
                        <a:rPr lang="fr-CA" sz="700" dirty="0" err="1">
                          <a:solidFill>
                            <a:schemeClr val="accent1">
                              <a:lumMod val="75000"/>
                            </a:schemeClr>
                          </a:solidFill>
                        </a:rPr>
                        <a:t>Heriot</a:t>
                      </a:r>
                      <a:r>
                        <a:rPr lang="fr-CA" sz="700" dirty="0">
                          <a:solidFill>
                            <a:schemeClr val="accent1">
                              <a:lumMod val="75000"/>
                            </a:schemeClr>
                          </a:solidFill>
                        </a:rPr>
                        <a:t>, Drummondville</a:t>
                      </a:r>
                    </a:p>
                    <a:p>
                      <a:pPr algn="l"/>
                      <a:r>
                        <a:rPr lang="fr-CA" sz="700" dirty="0">
                          <a:solidFill>
                            <a:schemeClr val="accent1">
                              <a:lumMod val="75000"/>
                            </a:schemeClr>
                          </a:solidFill>
                        </a:rPr>
                        <a:t>J2C 1J8                            (819) 471-4664</a:t>
                      </a:r>
                    </a:p>
                  </a:txBody>
                  <a:tcPr>
                    <a:solidFill>
                      <a:srgbClr val="E9EDF4"/>
                    </a:solidFill>
                  </a:tcPr>
                </a:tc>
                <a:tc>
                  <a:txBody>
                    <a:bodyPr/>
                    <a:lstStyle/>
                    <a:p>
                      <a:pPr algn="just"/>
                      <a:r>
                        <a:rPr lang="fr-CA" sz="700" dirty="0">
                          <a:solidFill>
                            <a:schemeClr val="accent1">
                              <a:lumMod val="75000"/>
                            </a:schemeClr>
                          </a:solidFill>
                        </a:rPr>
                        <a:t>Marie Josée Cordeau été diagnostiquée officiellement avec le syndrome d’Asperger en 2012, à l’âge de 45 ans, après une trentaine d’années de recherches actives et d’introspection pour comprendre sa différence personnelle face au monde extérieur. Par la suite, désireuse de partager ses connaissances acquises et son vécu en tant que personne autiste, elle est devenue très impliquée dans le milieu de l’autisme au Québec au niveau de la sensibilisation.</a:t>
                      </a:r>
                    </a:p>
                  </a:txBody>
                  <a:tcPr/>
                </a:tc>
                <a:tc>
                  <a:txBody>
                    <a:bodyPr/>
                    <a:lstStyle/>
                    <a:p>
                      <a:pPr algn="l"/>
                      <a:r>
                        <a:rPr lang="fr-CA" sz="700" b="1" dirty="0">
                          <a:solidFill>
                            <a:srgbClr val="FF0000"/>
                          </a:solidFill>
                        </a:rPr>
                        <a:t>Oui</a:t>
                      </a:r>
                      <a:r>
                        <a:rPr lang="fr-CA" sz="700" dirty="0">
                          <a:solidFill>
                            <a:srgbClr val="FF0000"/>
                          </a:solidFill>
                        </a:rPr>
                        <a:t>        </a:t>
                      </a:r>
                      <a:r>
                        <a:rPr lang="fr-CA" sz="700" b="1" dirty="0">
                          <a:solidFill>
                            <a:schemeClr val="accent1">
                              <a:lumMod val="75000"/>
                            </a:schemeClr>
                          </a:solidFill>
                        </a:rPr>
                        <a:t>GRATUIT</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dirty="0">
                          <a:solidFill>
                            <a:schemeClr val="accent1">
                              <a:lumMod val="75000"/>
                            </a:schemeClr>
                          </a:solidFill>
                        </a:rPr>
                        <a:t>1-844-383-6373 ou</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p>
                      <a:pPr algn="l"/>
                      <a:endParaRPr lang="fr-CA" sz="700" dirty="0">
                        <a:solidFill>
                          <a:schemeClr val="accent1">
                            <a:lumMod val="75000"/>
                          </a:schemeClr>
                        </a:solidFill>
                      </a:endParaRPr>
                    </a:p>
                  </a:txBody>
                  <a:tcPr/>
                </a:tc>
                <a:extLst>
                  <a:ext uri="{0D108BD9-81ED-4DB2-BD59-A6C34878D82A}">
                    <a16:rowId xmlns:a16="http://schemas.microsoft.com/office/drawing/2014/main" val="10006"/>
                  </a:ext>
                </a:extLst>
              </a:tr>
              <a:tr h="521257">
                <a:tc>
                  <a:txBody>
                    <a:bodyPr/>
                    <a:lstStyle/>
                    <a:p>
                      <a:pPr algn="l"/>
                      <a:r>
                        <a:rPr lang="fr-CA" sz="700" dirty="0">
                          <a:solidFill>
                            <a:schemeClr val="accent1">
                              <a:lumMod val="75000"/>
                            </a:schemeClr>
                          </a:solidFill>
                        </a:rPr>
                        <a:t>Mercredi</a:t>
                      </a:r>
                      <a:r>
                        <a:rPr lang="fr-CA" sz="700" baseline="0" dirty="0">
                          <a:solidFill>
                            <a:schemeClr val="accent1">
                              <a:lumMod val="75000"/>
                            </a:schemeClr>
                          </a:solidFill>
                        </a:rPr>
                        <a:t> 18 avril de  11h30 à 16h00:</a:t>
                      </a:r>
                      <a:endParaRPr lang="fr-CA" sz="700" dirty="0">
                        <a:solidFill>
                          <a:schemeClr val="accent1">
                            <a:lumMod val="75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CA" sz="700" dirty="0">
                          <a:solidFill>
                            <a:schemeClr val="accent1">
                              <a:lumMod val="75000"/>
                            </a:schemeClr>
                          </a:solidFill>
                        </a:rPr>
                        <a:t>Dîner à</a:t>
                      </a:r>
                      <a:r>
                        <a:rPr lang="fr-CA" sz="700" baseline="0" dirty="0">
                          <a:solidFill>
                            <a:schemeClr val="accent1">
                              <a:lumMod val="75000"/>
                            </a:schemeClr>
                          </a:solidFill>
                        </a:rPr>
                        <a:t> Victoriaville. Une activité de peinture d’un coffre en bois aux couleurs de l’autisme suivra. </a:t>
                      </a:r>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Pub Caméléon</a:t>
                      </a:r>
                    </a:p>
                    <a:p>
                      <a:pPr algn="l"/>
                      <a:r>
                        <a:rPr lang="fr-CA" sz="700" dirty="0">
                          <a:solidFill>
                            <a:schemeClr val="accent1">
                              <a:lumMod val="75000"/>
                            </a:schemeClr>
                          </a:solidFill>
                        </a:rPr>
                        <a:t>66, rue Notre-Dame Est,</a:t>
                      </a:r>
                      <a:r>
                        <a:rPr lang="fr-CA" sz="700" baseline="0" dirty="0">
                          <a:solidFill>
                            <a:schemeClr val="accent1">
                              <a:lumMod val="75000"/>
                            </a:schemeClr>
                          </a:solidFill>
                        </a:rPr>
                        <a:t> </a:t>
                      </a:r>
                      <a:r>
                        <a:rPr lang="fr-CA" sz="700" dirty="0">
                          <a:solidFill>
                            <a:schemeClr val="accent1">
                              <a:lumMod val="75000"/>
                            </a:schemeClr>
                          </a:solidFill>
                        </a:rPr>
                        <a:t>Victoriaville G6P 3Z6</a:t>
                      </a:r>
                      <a:r>
                        <a:rPr lang="fr-CA" sz="700" baseline="0" dirty="0">
                          <a:solidFill>
                            <a:schemeClr val="accent1">
                              <a:lumMod val="75000"/>
                            </a:schemeClr>
                          </a:solidFill>
                        </a:rPr>
                        <a:t>                           (</a:t>
                      </a:r>
                      <a:r>
                        <a:rPr lang="fr-CA" sz="700" dirty="0">
                          <a:solidFill>
                            <a:schemeClr val="accent1">
                              <a:lumMod val="75000"/>
                            </a:schemeClr>
                          </a:solidFill>
                        </a:rPr>
                        <a:t>819) 758-8222</a:t>
                      </a:r>
                    </a:p>
                  </a:txBody>
                  <a:tcPr/>
                </a:tc>
                <a:tc>
                  <a:txBody>
                    <a:bodyPr/>
                    <a:lstStyle/>
                    <a:p>
                      <a:pPr algn="just"/>
                      <a:r>
                        <a:rPr lang="fr-CA" sz="700" dirty="0">
                          <a:solidFill>
                            <a:schemeClr val="accent1">
                              <a:lumMod val="75000"/>
                            </a:schemeClr>
                          </a:solidFill>
                        </a:rPr>
                        <a:t>Vous désirez rencontrer des gens qui vivent avec le TSA ou qui partagent votre réalité de personne ou de parents? Vous êtes des partenaires désirant découvrir le TSA ou mieux connaître notre organisme?</a:t>
                      </a:r>
                      <a:r>
                        <a:rPr lang="fr-CA" sz="700" baseline="0" dirty="0">
                          <a:solidFill>
                            <a:schemeClr val="accent1">
                              <a:lumMod val="75000"/>
                            </a:schemeClr>
                          </a:solidFill>
                        </a:rPr>
                        <a:t> </a:t>
                      </a:r>
                      <a:r>
                        <a:rPr lang="fr-CA" sz="700" dirty="0">
                          <a:solidFill>
                            <a:schemeClr val="accent1">
                              <a:lumMod val="75000"/>
                            </a:schemeClr>
                          </a:solidFill>
                        </a:rPr>
                        <a:t>Soyez des nôtres pour</a:t>
                      </a:r>
                      <a:r>
                        <a:rPr lang="fr-CA" sz="700" baseline="0" dirty="0">
                          <a:solidFill>
                            <a:schemeClr val="accent1">
                              <a:lumMod val="75000"/>
                            </a:schemeClr>
                          </a:solidFill>
                        </a:rPr>
                        <a:t> cet événement</a:t>
                      </a:r>
                      <a:r>
                        <a:rPr lang="fr-CA" sz="700" dirty="0">
                          <a:solidFill>
                            <a:schemeClr val="accent1">
                              <a:lumMod val="75000"/>
                            </a:schemeClr>
                          </a:solidFill>
                        </a:rPr>
                        <a:t>. Beaucoup de plaisir assuré!</a:t>
                      </a:r>
                    </a:p>
                  </a:txBody>
                  <a:tcPr/>
                </a:tc>
                <a:tc>
                  <a:txBody>
                    <a:bodyPr/>
                    <a:lstStyle/>
                    <a:p>
                      <a:pPr algn="l"/>
                      <a:r>
                        <a:rPr lang="fr-CA" sz="700" b="1" baseline="0" dirty="0">
                          <a:solidFill>
                            <a:srgbClr val="FF0000"/>
                          </a:solidFill>
                        </a:rPr>
                        <a:t>Oui</a:t>
                      </a:r>
                      <a:r>
                        <a:rPr lang="fr-CA" sz="700" baseline="0" dirty="0">
                          <a:solidFill>
                            <a:srgbClr val="FF0000"/>
                          </a:solidFill>
                        </a:rPr>
                        <a:t>     </a:t>
                      </a:r>
                      <a:r>
                        <a:rPr lang="fr-CA" sz="700" b="1" baseline="0" dirty="0">
                          <a:solidFill>
                            <a:schemeClr val="accent1">
                              <a:lumMod val="75000"/>
                            </a:schemeClr>
                          </a:solidFill>
                        </a:rPr>
                        <a:t>Repas à vos frais     </a:t>
                      </a:r>
                    </a:p>
                    <a:p>
                      <a:pPr algn="l"/>
                      <a:r>
                        <a:rPr lang="fr-CA" sz="700" b="1" baseline="0" dirty="0">
                          <a:solidFill>
                            <a:schemeClr val="accent1">
                              <a:lumMod val="75000"/>
                            </a:schemeClr>
                          </a:solidFill>
                        </a:rPr>
                        <a:t>      et peinture gratuite</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07"/>
                  </a:ext>
                </a:extLst>
              </a:tr>
              <a:tr h="521257">
                <a:tc>
                  <a:txBody>
                    <a:bodyPr/>
                    <a:lstStyle/>
                    <a:p>
                      <a:pPr algn="l"/>
                      <a:r>
                        <a:rPr lang="fr-CA" sz="700" dirty="0">
                          <a:solidFill>
                            <a:schemeClr val="accent1">
                              <a:lumMod val="75000"/>
                            </a:schemeClr>
                          </a:solidFill>
                        </a:rPr>
                        <a:t>Jeudi 19 avril à 18h30: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700" dirty="0">
                          <a:solidFill>
                            <a:schemeClr val="accent1">
                              <a:lumMod val="75000"/>
                            </a:schemeClr>
                          </a:solidFill>
                        </a:rPr>
                        <a:t>Panel</a:t>
                      </a:r>
                      <a:r>
                        <a:rPr lang="fr-CA" sz="700" baseline="0" dirty="0">
                          <a:solidFill>
                            <a:schemeClr val="accent1">
                              <a:lumMod val="75000"/>
                            </a:schemeClr>
                          </a:solidFill>
                        </a:rPr>
                        <a:t> sur l’autisme</a:t>
                      </a:r>
                      <a:endParaRPr lang="fr-CA" sz="700" dirty="0">
                        <a:solidFill>
                          <a:schemeClr val="accent1">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700" b="1" dirty="0">
                          <a:solidFill>
                            <a:schemeClr val="accent1">
                              <a:lumMod val="75000"/>
                            </a:schemeClr>
                          </a:solidFill>
                        </a:rPr>
                        <a:t>Cégep</a:t>
                      </a:r>
                      <a:r>
                        <a:rPr lang="fr-CA" sz="700" b="1" baseline="0" dirty="0">
                          <a:solidFill>
                            <a:schemeClr val="accent1">
                              <a:lumMod val="75000"/>
                            </a:schemeClr>
                          </a:solidFill>
                        </a:rPr>
                        <a:t> de Victoriaville</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0" baseline="0" dirty="0">
                          <a:solidFill>
                            <a:schemeClr val="accent1">
                              <a:lumMod val="75000"/>
                            </a:schemeClr>
                          </a:solidFill>
                        </a:rPr>
                        <a:t>Salle de regroupement</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0" dirty="0">
                          <a:solidFill>
                            <a:schemeClr val="accent1">
                              <a:lumMod val="75000"/>
                            </a:schemeClr>
                          </a:solidFill>
                        </a:rPr>
                        <a:t>475, rue Notre-Dame Est, Victoriaville G6P 4B3                         </a:t>
                      </a:r>
                      <a:r>
                        <a:rPr lang="fr-CA" sz="700" b="0" baseline="0" dirty="0">
                          <a:solidFill>
                            <a:schemeClr val="accent1">
                              <a:lumMod val="75000"/>
                            </a:schemeClr>
                          </a:solidFill>
                        </a:rPr>
                        <a:t> (</a:t>
                      </a:r>
                      <a:r>
                        <a:rPr lang="fr-CA" sz="700" b="0" dirty="0">
                          <a:solidFill>
                            <a:schemeClr val="accent1">
                              <a:lumMod val="75000"/>
                            </a:schemeClr>
                          </a:solidFill>
                        </a:rPr>
                        <a:t>819) 758-6401</a:t>
                      </a:r>
                    </a:p>
                  </a:txBody>
                  <a:tcPr/>
                </a:tc>
                <a:tc>
                  <a:txBody>
                    <a:bodyPr/>
                    <a:lstStyle/>
                    <a:p>
                      <a:pPr algn="just"/>
                      <a:r>
                        <a:rPr lang="fr-CA" sz="700" dirty="0">
                          <a:solidFill>
                            <a:schemeClr val="accent1">
                              <a:lumMod val="75000"/>
                            </a:schemeClr>
                          </a:solidFill>
                        </a:rPr>
                        <a:t>Venez en apprendre davantage sur le trouble du spectre de l’autisme .</a:t>
                      </a:r>
                      <a:r>
                        <a:rPr lang="fr-CA" sz="700" baseline="0" dirty="0">
                          <a:solidFill>
                            <a:schemeClr val="accent1">
                              <a:lumMod val="75000"/>
                            </a:schemeClr>
                          </a:solidFill>
                        </a:rPr>
                        <a:t> D</a:t>
                      </a:r>
                      <a:r>
                        <a:rPr lang="fr-CA" sz="700" dirty="0">
                          <a:solidFill>
                            <a:schemeClr val="accent1">
                              <a:lumMod val="75000"/>
                            </a:schemeClr>
                          </a:solidFill>
                        </a:rPr>
                        <a:t>ivers professionnels</a:t>
                      </a:r>
                      <a:r>
                        <a:rPr lang="fr-CA" sz="700" baseline="0" dirty="0">
                          <a:solidFill>
                            <a:schemeClr val="accent1">
                              <a:lumMod val="75000"/>
                            </a:schemeClr>
                          </a:solidFill>
                        </a:rPr>
                        <a:t>  et personnes  vous livreront leurs commentaires et expériences en lien avec ce trouble neurodéveloppemental . Activité organisée en lien avec une étudiante du Cégep dans le cadre de son cours.</a:t>
                      </a:r>
                      <a:endParaRPr lang="fr-CA" sz="700" dirty="0">
                        <a:solidFill>
                          <a:schemeClr val="accent1">
                            <a:lumMod val="75000"/>
                          </a:schemeClr>
                        </a:solidFill>
                      </a:endParaRPr>
                    </a:p>
                  </a:txBody>
                  <a:tcPr/>
                </a:tc>
                <a:tc>
                  <a:txBody>
                    <a:bodyPr/>
                    <a:lstStyle/>
                    <a:p>
                      <a:pPr algn="l"/>
                      <a:r>
                        <a:rPr lang="fr-CA" sz="700" b="1" dirty="0">
                          <a:solidFill>
                            <a:srgbClr val="FF0000"/>
                          </a:solidFill>
                        </a:rPr>
                        <a:t>Oui</a:t>
                      </a:r>
                      <a:r>
                        <a:rPr lang="fr-CA" sz="700" dirty="0">
                          <a:solidFill>
                            <a:srgbClr val="FF0000"/>
                          </a:solidFill>
                        </a:rPr>
                        <a:t>   </a:t>
                      </a:r>
                      <a:r>
                        <a:rPr lang="fr-CA" sz="700" dirty="0">
                          <a:solidFill>
                            <a:schemeClr val="accent1">
                              <a:lumMod val="75000"/>
                            </a:schemeClr>
                          </a:solidFill>
                        </a:rPr>
                        <a:t>     </a:t>
                      </a:r>
                      <a:r>
                        <a:rPr lang="fr-CA" sz="700" b="1" dirty="0">
                          <a:solidFill>
                            <a:schemeClr val="accent1">
                              <a:lumMod val="75000"/>
                            </a:schemeClr>
                          </a:solidFill>
                        </a:rPr>
                        <a:t>GRATUIT</a:t>
                      </a:r>
                    </a:p>
                    <a:p>
                      <a:pPr algn="l"/>
                      <a:r>
                        <a:rPr lang="fr-CA" sz="700" dirty="0">
                          <a:solidFill>
                            <a:schemeClr val="accent1">
                              <a:lumMod val="75000"/>
                            </a:schemeClr>
                          </a:solidFill>
                        </a:rPr>
                        <a:t>1-844-383-6373 ou</a:t>
                      </a:r>
                    </a:p>
                    <a:p>
                      <a:pPr algn="l"/>
                      <a:r>
                        <a:rPr lang="fr-CA" sz="700" dirty="0">
                          <a:solidFill>
                            <a:schemeClr val="accent1">
                              <a:lumMod val="75000"/>
                            </a:schemeClr>
                          </a:solidFill>
                          <a:hlinkClick r:id="rId3"/>
                        </a:rPr>
                        <a:t>info@autisme-cq.com</a:t>
                      </a:r>
                      <a:endParaRPr lang="fr-CA" sz="700" dirty="0">
                        <a:solidFill>
                          <a:schemeClr val="accent1">
                            <a:lumMod val="75000"/>
                          </a:schemeClr>
                        </a:solidFill>
                      </a:endParaRPr>
                    </a:p>
                    <a:p>
                      <a:pPr algn="l"/>
                      <a:endParaRPr lang="fr-CA" sz="700" dirty="0">
                        <a:solidFill>
                          <a:schemeClr val="accent1">
                            <a:lumMod val="75000"/>
                          </a:schemeClr>
                        </a:solidFill>
                      </a:endParaRPr>
                    </a:p>
                  </a:txBody>
                  <a:tcPr/>
                </a:tc>
                <a:extLst>
                  <a:ext uri="{0D108BD9-81ED-4DB2-BD59-A6C34878D82A}">
                    <a16:rowId xmlns:a16="http://schemas.microsoft.com/office/drawing/2014/main" val="10008"/>
                  </a:ext>
                </a:extLst>
              </a:tr>
              <a:tr h="413940">
                <a:tc>
                  <a:txBody>
                    <a:bodyPr/>
                    <a:lstStyle/>
                    <a:p>
                      <a:pPr algn="l"/>
                      <a:r>
                        <a:rPr lang="fr-CA" sz="700" dirty="0">
                          <a:solidFill>
                            <a:schemeClr val="accent1">
                              <a:lumMod val="75000"/>
                            </a:schemeClr>
                          </a:solidFill>
                        </a:rPr>
                        <a:t>Vendredi 20 avril entre 9h00</a:t>
                      </a:r>
                      <a:r>
                        <a:rPr lang="fr-CA" sz="700" baseline="0" dirty="0">
                          <a:solidFill>
                            <a:schemeClr val="accent1">
                              <a:lumMod val="75000"/>
                            </a:schemeClr>
                          </a:solidFill>
                        </a:rPr>
                        <a:t> et midi</a:t>
                      </a:r>
                      <a:r>
                        <a:rPr lang="fr-CA" sz="700" dirty="0">
                          <a:solidFill>
                            <a:schemeClr val="accent1">
                              <a:lumMod val="75000"/>
                            </a:schemeClr>
                          </a:solidFill>
                        </a:rPr>
                        <a:t>:</a:t>
                      </a:r>
                    </a:p>
                  </a:txBody>
                  <a:tcPr>
                    <a:solidFill>
                      <a:srgbClr val="D0D8E8"/>
                    </a:solidFill>
                  </a:tcPr>
                </a:tc>
                <a:tc>
                  <a:txBody>
                    <a:bodyPr/>
                    <a:lstStyle/>
                    <a:p>
                      <a:pPr algn="l"/>
                      <a:r>
                        <a:rPr lang="fr-CA" sz="700" dirty="0">
                          <a:solidFill>
                            <a:schemeClr val="accent1">
                              <a:lumMod val="75000"/>
                            </a:schemeClr>
                          </a:solidFill>
                        </a:rPr>
                        <a:t>Sensibilisation</a:t>
                      </a:r>
                      <a:r>
                        <a:rPr lang="fr-CA" sz="700" baseline="0" dirty="0">
                          <a:solidFill>
                            <a:schemeClr val="accent1">
                              <a:lumMod val="75000"/>
                            </a:schemeClr>
                          </a:solidFill>
                        </a:rPr>
                        <a:t> au </a:t>
                      </a:r>
                      <a:r>
                        <a:rPr lang="fr-CA" sz="700" dirty="0">
                          <a:solidFill>
                            <a:schemeClr val="accent1">
                              <a:lumMod val="75000"/>
                            </a:schemeClr>
                          </a:solidFill>
                        </a:rPr>
                        <a:t>Collège Ellis</a:t>
                      </a:r>
                    </a:p>
                  </a:txBody>
                  <a:tcPr/>
                </a:tc>
                <a:tc>
                  <a:txBody>
                    <a:bodyPr/>
                    <a:lstStyle/>
                    <a:p>
                      <a:pPr algn="l"/>
                      <a:r>
                        <a:rPr lang="fr-CA" sz="700" b="1" dirty="0">
                          <a:solidFill>
                            <a:schemeClr val="accent1">
                              <a:lumMod val="75000"/>
                            </a:schemeClr>
                          </a:solidFill>
                        </a:rPr>
                        <a:t>Collège Ellis</a:t>
                      </a:r>
                    </a:p>
                    <a:p>
                      <a:pPr algn="l"/>
                      <a:r>
                        <a:rPr lang="fr-CA" sz="700" dirty="0">
                          <a:solidFill>
                            <a:schemeClr val="accent1">
                              <a:lumMod val="75000"/>
                            </a:schemeClr>
                          </a:solidFill>
                        </a:rPr>
                        <a:t>235 Rue Moisan, Drummondville, QC J2C 1W9</a:t>
                      </a:r>
                      <a:r>
                        <a:rPr lang="fr-CA" sz="700" baseline="0" dirty="0">
                          <a:solidFill>
                            <a:schemeClr val="accent1">
                              <a:lumMod val="75000"/>
                            </a:schemeClr>
                          </a:solidFill>
                        </a:rPr>
                        <a:t>                          </a:t>
                      </a:r>
                      <a:r>
                        <a:rPr lang="fr-CA" sz="700" dirty="0">
                          <a:solidFill>
                            <a:schemeClr val="accent1">
                              <a:lumMod val="75000"/>
                            </a:schemeClr>
                          </a:solidFill>
                        </a:rPr>
                        <a:t>(819) 477-3113</a:t>
                      </a:r>
                    </a:p>
                  </a:txBody>
                  <a:tcPr/>
                </a:tc>
                <a:tc>
                  <a:txBody>
                    <a:bodyPr/>
                    <a:lstStyle/>
                    <a:p>
                      <a:pPr algn="l"/>
                      <a:r>
                        <a:rPr lang="fr-CA" sz="700" dirty="0">
                          <a:solidFill>
                            <a:schemeClr val="accent1">
                              <a:lumMod val="75000"/>
                            </a:schemeClr>
                          </a:solidFill>
                        </a:rPr>
                        <a:t>Classe du programme</a:t>
                      </a:r>
                      <a:r>
                        <a:rPr lang="fr-CA" sz="700" baseline="0" dirty="0">
                          <a:solidFill>
                            <a:schemeClr val="accent1">
                              <a:lumMod val="75000"/>
                            </a:schemeClr>
                          </a:solidFill>
                        </a:rPr>
                        <a:t> technique en  éducation spécialisée</a:t>
                      </a:r>
                      <a:endParaRPr lang="fr-CA" sz="700" dirty="0">
                        <a:solidFill>
                          <a:schemeClr val="accent1">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700" dirty="0">
                          <a:solidFill>
                            <a:schemeClr val="accent1">
                              <a:lumMod val="75000"/>
                            </a:schemeClr>
                          </a:solidFill>
                        </a:rPr>
                        <a:t>Réservé aux étudiants(tes) du Collège</a:t>
                      </a:r>
                    </a:p>
                  </a:txBody>
                  <a:tcPr/>
                </a:tc>
                <a:extLst>
                  <a:ext uri="{0D108BD9-81ED-4DB2-BD59-A6C34878D82A}">
                    <a16:rowId xmlns:a16="http://schemas.microsoft.com/office/drawing/2014/main" val="10009"/>
                  </a:ext>
                </a:extLst>
              </a:tr>
              <a:tr h="413940">
                <a:tc>
                  <a:txBody>
                    <a:bodyPr/>
                    <a:lstStyle/>
                    <a:p>
                      <a:pPr algn="l"/>
                      <a:r>
                        <a:rPr lang="fr-CA" sz="700" dirty="0">
                          <a:solidFill>
                            <a:schemeClr val="accent1">
                              <a:lumMod val="75000"/>
                            </a:schemeClr>
                          </a:solidFill>
                        </a:rPr>
                        <a:t>Vendredi 20 avril de</a:t>
                      </a:r>
                      <a:r>
                        <a:rPr lang="fr-CA" sz="700" baseline="0" dirty="0">
                          <a:solidFill>
                            <a:schemeClr val="accent1">
                              <a:lumMod val="75000"/>
                            </a:schemeClr>
                          </a:solidFill>
                        </a:rPr>
                        <a:t> 17h00 à 20h00:</a:t>
                      </a:r>
                      <a:endParaRPr lang="fr-CA" sz="700" dirty="0">
                        <a:solidFill>
                          <a:schemeClr val="accent1">
                            <a:lumMod val="75000"/>
                          </a:schemeClr>
                        </a:solidFill>
                      </a:endParaRPr>
                    </a:p>
                  </a:txBody>
                  <a:tcPr/>
                </a:tc>
                <a:tc>
                  <a:txBody>
                    <a:bodyPr/>
                    <a:lstStyle/>
                    <a:p>
                      <a:pPr algn="just"/>
                      <a:r>
                        <a:rPr lang="fr-CA" sz="700" dirty="0">
                          <a:solidFill>
                            <a:schemeClr val="accent1">
                              <a:lumMod val="75000"/>
                            </a:schemeClr>
                          </a:solidFill>
                        </a:rPr>
                        <a:t>Parc</a:t>
                      </a:r>
                      <a:r>
                        <a:rPr lang="fr-CA" sz="700" baseline="0" dirty="0">
                          <a:solidFill>
                            <a:schemeClr val="accent1">
                              <a:lumMod val="75000"/>
                            </a:schemeClr>
                          </a:solidFill>
                        </a:rPr>
                        <a:t> intérieur exclusivement </a:t>
                      </a:r>
                      <a:r>
                        <a:rPr lang="fr-CA" sz="700" dirty="0">
                          <a:solidFill>
                            <a:schemeClr val="accent1">
                              <a:lumMod val="75000"/>
                            </a:schemeClr>
                          </a:solidFill>
                        </a:rPr>
                        <a:t>réservé à nos membres</a:t>
                      </a:r>
                      <a:r>
                        <a:rPr lang="fr-CA" sz="700" baseline="0" dirty="0">
                          <a:solidFill>
                            <a:schemeClr val="accent1">
                              <a:lumMod val="75000"/>
                            </a:schemeClr>
                          </a:solidFill>
                        </a:rPr>
                        <a:t> et leur famille</a:t>
                      </a:r>
                      <a:endParaRPr lang="fr-CA" sz="700" dirty="0">
                        <a:solidFill>
                          <a:schemeClr val="accent1">
                            <a:lumMod val="75000"/>
                          </a:schemeClr>
                        </a:solidFill>
                      </a:endParaRPr>
                    </a:p>
                  </a:txBody>
                  <a:tcPr/>
                </a:tc>
                <a:tc>
                  <a:txBody>
                    <a:bodyPr/>
                    <a:lstStyle/>
                    <a:p>
                      <a:pPr algn="l"/>
                      <a:r>
                        <a:rPr lang="fr-CA" sz="700" b="1" dirty="0" err="1">
                          <a:solidFill>
                            <a:schemeClr val="accent1">
                              <a:lumMod val="75000"/>
                            </a:schemeClr>
                          </a:solidFill>
                        </a:rPr>
                        <a:t>Parc-en-ciel</a:t>
                      </a:r>
                      <a:endParaRPr lang="fr-CA" sz="700" b="1" dirty="0">
                        <a:solidFill>
                          <a:schemeClr val="accent1">
                            <a:lumMod val="75000"/>
                          </a:schemeClr>
                        </a:solidFill>
                      </a:endParaRPr>
                    </a:p>
                    <a:p>
                      <a:pPr algn="l"/>
                      <a:r>
                        <a:rPr lang="fr-CA" sz="700" dirty="0">
                          <a:solidFill>
                            <a:schemeClr val="accent1">
                              <a:lumMod val="75000"/>
                            </a:schemeClr>
                          </a:solidFill>
                        </a:rPr>
                        <a:t>1102 </a:t>
                      </a:r>
                      <a:r>
                        <a:rPr lang="fr-CA" sz="600" dirty="0" err="1">
                          <a:solidFill>
                            <a:schemeClr val="accent1">
                              <a:lumMod val="75000"/>
                            </a:schemeClr>
                          </a:solidFill>
                        </a:rPr>
                        <a:t>Bld</a:t>
                      </a:r>
                      <a:r>
                        <a:rPr lang="fr-CA" sz="600" baseline="0" dirty="0">
                          <a:solidFill>
                            <a:schemeClr val="accent1">
                              <a:lumMod val="75000"/>
                            </a:schemeClr>
                          </a:solidFill>
                        </a:rPr>
                        <a:t> </a:t>
                      </a:r>
                      <a:r>
                        <a:rPr lang="fr-CA" sz="700" dirty="0">
                          <a:solidFill>
                            <a:schemeClr val="accent1">
                              <a:lumMod val="75000"/>
                            </a:schemeClr>
                          </a:solidFill>
                        </a:rPr>
                        <a:t>St-Joseph, </a:t>
                      </a:r>
                      <a:r>
                        <a:rPr lang="fr-CA" sz="700" baseline="0" dirty="0" err="1">
                          <a:solidFill>
                            <a:schemeClr val="accent1">
                              <a:lumMod val="75000"/>
                            </a:schemeClr>
                          </a:solidFill>
                        </a:rPr>
                        <a:t>Drummmondville</a:t>
                      </a:r>
                      <a:endParaRPr lang="fr-CA" sz="700" baseline="0" dirty="0">
                        <a:solidFill>
                          <a:schemeClr val="accent1">
                            <a:lumMod val="75000"/>
                          </a:schemeClr>
                        </a:solidFill>
                      </a:endParaRPr>
                    </a:p>
                    <a:p>
                      <a:pPr algn="l"/>
                      <a:r>
                        <a:rPr lang="fr-CA" sz="700" dirty="0">
                          <a:solidFill>
                            <a:schemeClr val="accent1">
                              <a:lumMod val="75000"/>
                            </a:schemeClr>
                          </a:solidFill>
                        </a:rPr>
                        <a:t>J2C 2C7                           (819)</a:t>
                      </a:r>
                      <a:r>
                        <a:rPr lang="fr-CA" sz="700" baseline="0" dirty="0">
                          <a:solidFill>
                            <a:schemeClr val="accent1">
                              <a:lumMod val="75000"/>
                            </a:schemeClr>
                          </a:solidFill>
                        </a:rPr>
                        <a:t> </a:t>
                      </a:r>
                      <a:r>
                        <a:rPr lang="fr-CA" sz="700" dirty="0">
                          <a:solidFill>
                            <a:schemeClr val="accent1">
                              <a:lumMod val="75000"/>
                            </a:schemeClr>
                          </a:solidFill>
                        </a:rPr>
                        <a:t>850-7477</a:t>
                      </a:r>
                    </a:p>
                  </a:txBody>
                  <a:tcPr/>
                </a:tc>
                <a:tc>
                  <a:txBody>
                    <a:bodyPr/>
                    <a:lstStyle/>
                    <a:p>
                      <a:pPr algn="l"/>
                      <a:r>
                        <a:rPr lang="fr-CA" sz="700" dirty="0">
                          <a:solidFill>
                            <a:schemeClr val="accent1">
                              <a:lumMod val="75000"/>
                            </a:schemeClr>
                          </a:solidFill>
                        </a:rPr>
                        <a:t>Viens t’amuser et courir dans un parc</a:t>
                      </a:r>
                      <a:r>
                        <a:rPr lang="fr-CA" sz="700" baseline="0" dirty="0">
                          <a:solidFill>
                            <a:schemeClr val="accent1">
                              <a:lumMod val="75000"/>
                            </a:schemeClr>
                          </a:solidFill>
                        </a:rPr>
                        <a:t> intérieur avec tunnels, balles en mousse et glissades. Toute la famille est invitée. Apporte ton repas si tu le souhaites. Bas obligatoires. Enfants 0-12 ans.</a:t>
                      </a:r>
                      <a:endParaRPr lang="fr-CA" sz="700" dirty="0">
                        <a:solidFill>
                          <a:schemeClr val="accent1">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700" b="1" dirty="0">
                          <a:solidFill>
                            <a:srgbClr val="FF0000"/>
                          </a:solidFill>
                        </a:rPr>
                        <a:t>Oui</a:t>
                      </a:r>
                      <a:r>
                        <a:rPr lang="fr-CA" sz="700" b="1" dirty="0">
                          <a:solidFill>
                            <a:schemeClr val="accent1">
                              <a:lumMod val="75000"/>
                            </a:schemeClr>
                          </a:solidFill>
                        </a:rPr>
                        <a:t>     5$ par famille</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dirty="0">
                          <a:solidFill>
                            <a:schemeClr val="accent1">
                              <a:lumMod val="75000"/>
                            </a:schemeClr>
                          </a:solidFill>
                        </a:rPr>
                        <a:t>1-844-383-6373 ou</a:t>
                      </a:r>
                    </a:p>
                    <a:p>
                      <a:pPr marL="0" marR="0" indent="0" algn="l" defTabSz="914400" rtl="0" eaLnBrk="1" fontAlgn="auto" latinLnBrk="0" hangingPunct="1">
                        <a:lnSpc>
                          <a:spcPct val="100000"/>
                        </a:lnSpc>
                        <a:spcBef>
                          <a:spcPts val="0"/>
                        </a:spcBef>
                        <a:spcAft>
                          <a:spcPts val="0"/>
                        </a:spcAft>
                        <a:buClrTx/>
                        <a:buSzTx/>
                        <a:buFontTx/>
                        <a:buNone/>
                        <a:tabLst/>
                        <a:defRPr/>
                      </a:pPr>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10"/>
                  </a:ext>
                </a:extLst>
              </a:tr>
              <a:tr h="410783">
                <a:tc>
                  <a:txBody>
                    <a:bodyPr/>
                    <a:lstStyle/>
                    <a:p>
                      <a:pPr algn="l"/>
                      <a:r>
                        <a:rPr lang="fr-CA" sz="700" dirty="0">
                          <a:solidFill>
                            <a:schemeClr val="accent1">
                              <a:lumMod val="75000"/>
                            </a:schemeClr>
                          </a:solidFill>
                        </a:rPr>
                        <a:t>Samedi le 21 avril de 13h à 14h et de 14h30 à 15h30:</a:t>
                      </a:r>
                    </a:p>
                  </a:txBody>
                  <a:tcPr/>
                </a:tc>
                <a:tc>
                  <a:txBody>
                    <a:bodyPr/>
                    <a:lstStyle/>
                    <a:p>
                      <a:pPr algn="l"/>
                      <a:r>
                        <a:rPr lang="fr-CA" sz="700" dirty="0">
                          <a:solidFill>
                            <a:schemeClr val="accent1">
                              <a:lumMod val="75000"/>
                            </a:schemeClr>
                          </a:solidFill>
                        </a:rPr>
                        <a:t>Conférence de Mélanie Pontbriand</a:t>
                      </a:r>
                    </a:p>
                    <a:p>
                      <a:pPr algn="l"/>
                      <a:r>
                        <a:rPr lang="fr-CA" sz="700" dirty="0">
                          <a:solidFill>
                            <a:schemeClr val="accent1">
                              <a:lumMod val="75000"/>
                            </a:schemeClr>
                          </a:solidFill>
                        </a:rPr>
                        <a:t>« La</a:t>
                      </a:r>
                      <a:r>
                        <a:rPr lang="fr-CA" sz="700" baseline="0" dirty="0">
                          <a:solidFill>
                            <a:schemeClr val="accent1">
                              <a:lumMod val="75000"/>
                            </a:schemeClr>
                          </a:solidFill>
                        </a:rPr>
                        <a:t> différence qui rassemble</a:t>
                      </a:r>
                      <a:r>
                        <a:rPr lang="fr-CA" sz="700" dirty="0">
                          <a:solidFill>
                            <a:schemeClr val="accent1">
                              <a:lumMod val="75000"/>
                            </a:schemeClr>
                          </a:solidFill>
                        </a:rPr>
                        <a:t> »</a:t>
                      </a:r>
                    </a:p>
                  </a:txBody>
                  <a:tcPr/>
                </a:tc>
                <a:tc>
                  <a:txBody>
                    <a:bodyPr/>
                    <a:lstStyle/>
                    <a:p>
                      <a:pPr algn="l"/>
                      <a:r>
                        <a:rPr lang="fr-CA" sz="700" b="1" dirty="0">
                          <a:solidFill>
                            <a:schemeClr val="accent1">
                              <a:lumMod val="75000"/>
                            </a:schemeClr>
                          </a:solidFill>
                        </a:rPr>
                        <a:t>La</a:t>
                      </a:r>
                      <a:r>
                        <a:rPr lang="fr-CA" sz="700" baseline="0" dirty="0">
                          <a:solidFill>
                            <a:schemeClr val="accent1">
                              <a:lumMod val="75000"/>
                            </a:schemeClr>
                          </a:solidFill>
                        </a:rPr>
                        <a:t> </a:t>
                      </a:r>
                      <a:r>
                        <a:rPr lang="fr-CA" sz="700" b="1" baseline="0" dirty="0">
                          <a:solidFill>
                            <a:schemeClr val="accent1">
                              <a:lumMod val="75000"/>
                            </a:schemeClr>
                          </a:solidFill>
                        </a:rPr>
                        <a:t>petite</a:t>
                      </a:r>
                      <a:r>
                        <a:rPr lang="fr-CA" sz="700" baseline="0" dirty="0">
                          <a:solidFill>
                            <a:schemeClr val="accent1">
                              <a:lumMod val="75000"/>
                            </a:schemeClr>
                          </a:solidFill>
                        </a:rPr>
                        <a:t> </a:t>
                      </a:r>
                      <a:r>
                        <a:rPr lang="fr-CA" sz="700" b="1" baseline="0" dirty="0">
                          <a:solidFill>
                            <a:schemeClr val="accent1">
                              <a:lumMod val="75000"/>
                            </a:schemeClr>
                          </a:solidFill>
                        </a:rPr>
                        <a:t>école</a:t>
                      </a:r>
                      <a:r>
                        <a:rPr lang="fr-CA" sz="700" baseline="0" dirty="0">
                          <a:solidFill>
                            <a:schemeClr val="accent1">
                              <a:lumMod val="75000"/>
                            </a:schemeClr>
                          </a:solidFill>
                        </a:rPr>
                        <a:t> </a:t>
                      </a:r>
                      <a:r>
                        <a:rPr lang="fr-CA" sz="700" b="1" baseline="0" dirty="0">
                          <a:solidFill>
                            <a:schemeClr val="accent1">
                              <a:lumMod val="75000"/>
                            </a:schemeClr>
                          </a:solidFill>
                        </a:rPr>
                        <a:t>Vision</a:t>
                      </a:r>
                      <a:endParaRPr lang="fr-CA" sz="700" b="1" dirty="0">
                        <a:solidFill>
                          <a:schemeClr val="accent1">
                            <a:lumMod val="75000"/>
                          </a:schemeClr>
                        </a:solidFill>
                      </a:endParaRPr>
                    </a:p>
                    <a:p>
                      <a:pPr algn="l"/>
                      <a:r>
                        <a:rPr lang="fr-CA" sz="700">
                          <a:solidFill>
                            <a:schemeClr val="accent1">
                              <a:lumMod val="75000"/>
                            </a:schemeClr>
                          </a:solidFill>
                        </a:rPr>
                        <a:t>265 Rue Notre-Dame Est, Victoriaville, QC G6P 4A4                    (819) 758-9979</a:t>
                      </a:r>
                      <a:endParaRPr lang="fr-CA" sz="700" dirty="0">
                        <a:solidFill>
                          <a:schemeClr val="accent1">
                            <a:lumMod val="75000"/>
                          </a:schemeClr>
                        </a:solidFill>
                      </a:endParaRPr>
                    </a:p>
                  </a:txBody>
                  <a:tcPr/>
                </a:tc>
                <a:tc>
                  <a:txBody>
                    <a:bodyPr/>
                    <a:lstStyle/>
                    <a:p>
                      <a:pPr algn="just"/>
                      <a:r>
                        <a:rPr lang="fr-CA" sz="700" dirty="0">
                          <a:solidFill>
                            <a:schemeClr val="accent1">
                              <a:lumMod val="75000"/>
                            </a:schemeClr>
                          </a:solidFill>
                        </a:rPr>
                        <a:t>Conférence offerte</a:t>
                      </a:r>
                      <a:r>
                        <a:rPr lang="fr-CA" sz="700" baseline="0" dirty="0">
                          <a:solidFill>
                            <a:schemeClr val="accent1">
                              <a:lumMod val="75000"/>
                            </a:schemeClr>
                          </a:solidFill>
                        </a:rPr>
                        <a:t> par l’éducatrice spécialisée Mélanie Pontbriand et propriétaire d’Intérim, services spécialisés de soutien à la famille, qui vous expliquera que nous sommes tous différents, y compris les personnes ayant un TSA, mais qu’au fond…la différence rassemble!</a:t>
                      </a:r>
                      <a:endParaRPr lang="fr-CA" sz="700" dirty="0">
                        <a:solidFill>
                          <a:schemeClr val="accent1">
                            <a:lumMod val="75000"/>
                          </a:schemeClr>
                        </a:solidFill>
                      </a:endParaRPr>
                    </a:p>
                  </a:txBody>
                  <a:tcPr/>
                </a:tc>
                <a:tc>
                  <a:txBody>
                    <a:bodyPr/>
                    <a:lstStyle/>
                    <a:p>
                      <a:pPr algn="l"/>
                      <a:r>
                        <a:rPr lang="fr-CA" sz="700" b="1" dirty="0">
                          <a:solidFill>
                            <a:srgbClr val="FF0000"/>
                          </a:solidFill>
                        </a:rPr>
                        <a:t>Oui</a:t>
                      </a:r>
                      <a:r>
                        <a:rPr lang="fr-CA" sz="700" dirty="0">
                          <a:solidFill>
                            <a:srgbClr val="FF0000"/>
                          </a:solidFill>
                        </a:rPr>
                        <a:t>   </a:t>
                      </a:r>
                      <a:r>
                        <a:rPr lang="fr-CA" sz="700" dirty="0">
                          <a:solidFill>
                            <a:schemeClr val="accent1">
                              <a:lumMod val="75000"/>
                            </a:schemeClr>
                          </a:solidFill>
                        </a:rPr>
                        <a:t>     </a:t>
                      </a:r>
                      <a:r>
                        <a:rPr lang="fr-CA" sz="700" b="1" dirty="0">
                          <a:solidFill>
                            <a:schemeClr val="accent1">
                              <a:lumMod val="75000"/>
                            </a:schemeClr>
                          </a:solidFill>
                        </a:rPr>
                        <a:t>GRATUIT</a:t>
                      </a:r>
                    </a:p>
                    <a:p>
                      <a:pPr algn="l"/>
                      <a:r>
                        <a:rPr lang="fr-CA" sz="700" dirty="0">
                          <a:solidFill>
                            <a:schemeClr val="accent1">
                              <a:lumMod val="75000"/>
                            </a:schemeClr>
                          </a:solidFill>
                        </a:rPr>
                        <a:t>1-844-383-6373 ou</a:t>
                      </a:r>
                    </a:p>
                    <a:p>
                      <a:pPr algn="l"/>
                      <a:r>
                        <a:rPr lang="fr-CA" sz="700" dirty="0">
                          <a:solidFill>
                            <a:schemeClr val="accent1">
                              <a:lumMod val="75000"/>
                            </a:schemeClr>
                          </a:solidFill>
                          <a:hlinkClick r:id="rId3"/>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13"/>
                  </a:ext>
                </a:extLst>
              </a:tr>
              <a:tr h="521257">
                <a:tc>
                  <a:txBody>
                    <a:bodyPr/>
                    <a:lstStyle/>
                    <a:p>
                      <a:pPr algn="l"/>
                      <a:r>
                        <a:rPr lang="fr-CA" sz="700" dirty="0">
                          <a:solidFill>
                            <a:schemeClr val="accent1">
                              <a:lumMod val="75000"/>
                            </a:schemeClr>
                          </a:solidFill>
                        </a:rPr>
                        <a:t>Mercredi 25 avril de 11h30 à 14h00:</a:t>
                      </a:r>
                    </a:p>
                  </a:txBody>
                  <a:tcPr/>
                </a:tc>
                <a:tc>
                  <a:txBody>
                    <a:bodyPr/>
                    <a:lstStyle/>
                    <a:p>
                      <a:pPr algn="just"/>
                      <a:r>
                        <a:rPr lang="fr-CA" sz="700" dirty="0">
                          <a:solidFill>
                            <a:schemeClr val="accent1">
                              <a:lumMod val="75000"/>
                            </a:schemeClr>
                          </a:solidFill>
                        </a:rPr>
                        <a:t>Dîner à Drummondville.</a:t>
                      </a:r>
                      <a:r>
                        <a:rPr lang="fr-CA" sz="700" baseline="0" dirty="0">
                          <a:solidFill>
                            <a:schemeClr val="accent1">
                              <a:lumMod val="75000"/>
                            </a:schemeClr>
                          </a:solidFill>
                        </a:rPr>
                        <a:t> U</a:t>
                      </a:r>
                      <a:r>
                        <a:rPr lang="fr-CA" sz="700" dirty="0">
                          <a:solidFill>
                            <a:schemeClr val="accent1">
                              <a:lumMod val="75000"/>
                            </a:schemeClr>
                          </a:solidFill>
                        </a:rPr>
                        <a:t>ne activité de peinture d’un coffre en bois aux couleurs de l’autisme suivra. </a:t>
                      </a:r>
                    </a:p>
                    <a:p>
                      <a:pPr algn="l"/>
                      <a:endParaRPr lang="fr-CA" sz="700" dirty="0">
                        <a:solidFill>
                          <a:schemeClr val="accent1">
                            <a:lumMod val="75000"/>
                          </a:schemeClr>
                        </a:solidFill>
                      </a:endParaRPr>
                    </a:p>
                  </a:txBody>
                  <a:tcPr/>
                </a:tc>
                <a:tc>
                  <a:txBody>
                    <a:bodyPr/>
                    <a:lstStyle/>
                    <a:p>
                      <a:pPr algn="l"/>
                      <a:r>
                        <a:rPr lang="fr-CA" sz="700" b="1" dirty="0">
                          <a:solidFill>
                            <a:schemeClr val="accent1">
                              <a:lumMod val="75000"/>
                            </a:schemeClr>
                          </a:solidFill>
                        </a:rPr>
                        <a:t>Resto La Muse</a:t>
                      </a:r>
                    </a:p>
                    <a:p>
                      <a:pPr algn="l"/>
                      <a:r>
                        <a:rPr lang="fr-CA" sz="700" dirty="0">
                          <a:solidFill>
                            <a:schemeClr val="accent1">
                              <a:lumMod val="75000"/>
                            </a:schemeClr>
                          </a:solidFill>
                        </a:rPr>
                        <a:t>188 </a:t>
                      </a:r>
                      <a:r>
                        <a:rPr lang="fr-CA" sz="700" dirty="0" err="1">
                          <a:solidFill>
                            <a:schemeClr val="accent1">
                              <a:lumMod val="75000"/>
                            </a:schemeClr>
                          </a:solidFill>
                        </a:rPr>
                        <a:t>Heriot</a:t>
                      </a:r>
                      <a:r>
                        <a:rPr lang="fr-CA" sz="700" dirty="0">
                          <a:solidFill>
                            <a:schemeClr val="accent1">
                              <a:lumMod val="75000"/>
                            </a:schemeClr>
                          </a:solidFill>
                        </a:rPr>
                        <a:t>, Drummondville</a:t>
                      </a:r>
                    </a:p>
                    <a:p>
                      <a:pPr algn="l"/>
                      <a:r>
                        <a:rPr lang="fr-CA" sz="700" dirty="0">
                          <a:solidFill>
                            <a:schemeClr val="accent1">
                              <a:lumMod val="75000"/>
                            </a:schemeClr>
                          </a:solidFill>
                        </a:rPr>
                        <a:t>J2C 1J8                            (819) 471-4664</a:t>
                      </a:r>
                    </a:p>
                    <a:p>
                      <a:pPr algn="l"/>
                      <a:endParaRPr lang="fr-CA" sz="700" dirty="0">
                        <a:solidFill>
                          <a:schemeClr val="accent1">
                            <a:lumMod val="75000"/>
                          </a:schemeClr>
                        </a:solidFill>
                      </a:endParaRPr>
                    </a:p>
                  </a:txBody>
                  <a:tcPr>
                    <a:solidFill>
                      <a:srgbClr val="D0D8E8"/>
                    </a:solidFill>
                  </a:tcPr>
                </a:tc>
                <a:tc>
                  <a:txBody>
                    <a:bodyPr/>
                    <a:lstStyle/>
                    <a:p>
                      <a:pPr algn="just"/>
                      <a:r>
                        <a:rPr lang="fr-CA" sz="700" dirty="0">
                          <a:solidFill>
                            <a:schemeClr val="accent1">
                              <a:lumMod val="75000"/>
                            </a:schemeClr>
                          </a:solidFill>
                        </a:rPr>
                        <a:t>Vous désirez rencontrer des gens qui vivent avec le TSA ou qui partagent votre réalité de personne ou de parents? Vous êtes des partenaires désirant découvrir le TSA ou mieux connaître notre organisme? Soyez des nôtres pour cet événement. Beaucoup de plaisir assuré!</a:t>
                      </a:r>
                    </a:p>
                    <a:p>
                      <a:pPr algn="l"/>
                      <a:endParaRPr lang="fr-CA" sz="700" dirty="0">
                        <a:solidFill>
                          <a:schemeClr val="accent1">
                            <a:lumMod val="75000"/>
                          </a:schemeClr>
                        </a:solidFill>
                      </a:endParaRPr>
                    </a:p>
                  </a:txBody>
                  <a:tcPr/>
                </a:tc>
                <a:tc>
                  <a:txBody>
                    <a:bodyPr/>
                    <a:lstStyle/>
                    <a:p>
                      <a:pPr algn="l"/>
                      <a:r>
                        <a:rPr lang="fr-CA" sz="700" b="1" baseline="0" dirty="0">
                          <a:solidFill>
                            <a:srgbClr val="FF0000"/>
                          </a:solidFill>
                        </a:rPr>
                        <a:t>Oui</a:t>
                      </a:r>
                      <a:r>
                        <a:rPr lang="fr-CA" sz="700" baseline="0" dirty="0">
                          <a:solidFill>
                            <a:srgbClr val="FF0000"/>
                          </a:solidFill>
                        </a:rPr>
                        <a:t>     </a:t>
                      </a:r>
                      <a:r>
                        <a:rPr lang="fr-CA" sz="700" b="1" baseline="0" dirty="0">
                          <a:solidFill>
                            <a:schemeClr val="accent1">
                              <a:lumMod val="75000"/>
                            </a:schemeClr>
                          </a:solidFill>
                        </a:rPr>
                        <a:t>Repas à vos frais     </a:t>
                      </a:r>
                    </a:p>
                    <a:p>
                      <a:pPr algn="l"/>
                      <a:r>
                        <a:rPr lang="fr-CA" sz="700" b="1" baseline="0" dirty="0">
                          <a:solidFill>
                            <a:schemeClr val="accent1">
                              <a:lumMod val="75000"/>
                            </a:schemeClr>
                          </a:solidFill>
                        </a:rPr>
                        <a:t>      et peinture gratuite</a:t>
                      </a:r>
                    </a:p>
                    <a:p>
                      <a:pPr algn="l"/>
                      <a:r>
                        <a:rPr lang="fr-CA" sz="700" baseline="0" dirty="0">
                          <a:solidFill>
                            <a:schemeClr val="accent1">
                              <a:lumMod val="75000"/>
                            </a:schemeClr>
                          </a:solidFill>
                        </a:rPr>
                        <a:t>1-844-383-6373 ou</a:t>
                      </a:r>
                    </a:p>
                    <a:p>
                      <a:pPr algn="l"/>
                      <a:r>
                        <a:rPr lang="fr-CA" sz="700" baseline="0" dirty="0">
                          <a:solidFill>
                            <a:schemeClr val="accent1">
                              <a:lumMod val="75000"/>
                            </a:schemeClr>
                          </a:solidFill>
                          <a:hlinkClick r:id="rId3"/>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11"/>
                  </a:ext>
                </a:extLst>
              </a:tr>
              <a:tr h="413940">
                <a:tc>
                  <a:txBody>
                    <a:bodyPr/>
                    <a:lstStyle/>
                    <a:p>
                      <a:pPr algn="l"/>
                      <a:r>
                        <a:rPr lang="fr-CA" sz="700" dirty="0">
                          <a:solidFill>
                            <a:schemeClr val="accent1">
                              <a:lumMod val="75000"/>
                            </a:schemeClr>
                          </a:solidFill>
                        </a:rPr>
                        <a:t>Jeudi</a:t>
                      </a:r>
                      <a:r>
                        <a:rPr lang="fr-CA" sz="700" baseline="0" dirty="0">
                          <a:solidFill>
                            <a:schemeClr val="accent1">
                              <a:lumMod val="75000"/>
                            </a:schemeClr>
                          </a:solidFill>
                        </a:rPr>
                        <a:t> 26 a</a:t>
                      </a:r>
                      <a:r>
                        <a:rPr lang="fr-CA" sz="700" dirty="0">
                          <a:solidFill>
                            <a:schemeClr val="accent1">
                              <a:lumMod val="75000"/>
                            </a:schemeClr>
                          </a:solidFill>
                        </a:rPr>
                        <a:t>vril de 19h00</a:t>
                      </a:r>
                      <a:r>
                        <a:rPr lang="fr-CA" sz="700" baseline="0" dirty="0">
                          <a:solidFill>
                            <a:schemeClr val="accent1">
                              <a:lumMod val="75000"/>
                            </a:schemeClr>
                          </a:solidFill>
                        </a:rPr>
                        <a:t> à 21h00:</a:t>
                      </a:r>
                      <a:r>
                        <a:rPr lang="fr-CA" sz="700" dirty="0">
                          <a:solidFill>
                            <a:schemeClr val="accent1">
                              <a:lumMod val="75000"/>
                            </a:schemeClr>
                          </a:solidFill>
                        </a:rPr>
                        <a:t> </a:t>
                      </a:r>
                    </a:p>
                  </a:txBody>
                  <a:tcPr/>
                </a:tc>
                <a:tc>
                  <a:txBody>
                    <a:bodyPr/>
                    <a:lstStyle/>
                    <a:p>
                      <a:pPr algn="l"/>
                      <a:r>
                        <a:rPr lang="fr-CA" sz="700" dirty="0">
                          <a:solidFill>
                            <a:schemeClr val="accent1">
                              <a:lumMod val="75000"/>
                            </a:schemeClr>
                          </a:solidFill>
                        </a:rPr>
                        <a:t>Conférence « Marche avec moi dans la</a:t>
                      </a:r>
                      <a:r>
                        <a:rPr lang="fr-CA" sz="700" baseline="0" dirty="0">
                          <a:solidFill>
                            <a:schemeClr val="accent1">
                              <a:lumMod val="75000"/>
                            </a:schemeClr>
                          </a:solidFill>
                        </a:rPr>
                        <a:t> </a:t>
                      </a:r>
                      <a:r>
                        <a:rPr lang="fr-CA" sz="700" dirty="0">
                          <a:solidFill>
                            <a:schemeClr val="accent1">
                              <a:lumMod val="75000"/>
                            </a:schemeClr>
                          </a:solidFill>
                        </a:rPr>
                        <a:t>différence »</a:t>
                      </a:r>
                    </a:p>
                  </a:txBody>
                  <a:tcPr/>
                </a:tc>
                <a:tc>
                  <a:txBody>
                    <a:bodyPr/>
                    <a:lstStyle/>
                    <a:p>
                      <a:pPr algn="l"/>
                      <a:r>
                        <a:rPr lang="fr-CA" sz="700" b="1" dirty="0">
                          <a:solidFill>
                            <a:schemeClr val="accent1">
                              <a:lumMod val="75000"/>
                            </a:schemeClr>
                          </a:solidFill>
                        </a:rPr>
                        <a:t>Resto La Muse</a:t>
                      </a:r>
                    </a:p>
                    <a:p>
                      <a:pPr algn="l"/>
                      <a:r>
                        <a:rPr lang="fr-CA" sz="700" dirty="0">
                          <a:solidFill>
                            <a:schemeClr val="accent1">
                              <a:lumMod val="75000"/>
                            </a:schemeClr>
                          </a:solidFill>
                        </a:rPr>
                        <a:t>188 </a:t>
                      </a:r>
                      <a:r>
                        <a:rPr lang="fr-CA" sz="700" dirty="0" err="1">
                          <a:solidFill>
                            <a:schemeClr val="accent1">
                              <a:lumMod val="75000"/>
                            </a:schemeClr>
                          </a:solidFill>
                        </a:rPr>
                        <a:t>Heriot</a:t>
                      </a:r>
                      <a:r>
                        <a:rPr lang="fr-CA" sz="700" dirty="0">
                          <a:solidFill>
                            <a:schemeClr val="accent1">
                              <a:lumMod val="75000"/>
                            </a:schemeClr>
                          </a:solidFill>
                        </a:rPr>
                        <a:t>, Drummondville</a:t>
                      </a:r>
                    </a:p>
                    <a:p>
                      <a:pPr algn="l"/>
                      <a:r>
                        <a:rPr lang="fr-CA" sz="700" dirty="0">
                          <a:solidFill>
                            <a:schemeClr val="accent1">
                              <a:lumMod val="75000"/>
                            </a:schemeClr>
                          </a:solidFill>
                        </a:rPr>
                        <a:t>J2C 1J8                            (819) 471-4664</a:t>
                      </a:r>
                    </a:p>
                  </a:txBody>
                  <a:tcPr>
                    <a:solidFill>
                      <a:srgbClr val="E9EDF4"/>
                    </a:solidFill>
                  </a:tcPr>
                </a:tc>
                <a:tc>
                  <a:txBody>
                    <a:bodyPr/>
                    <a:lstStyle/>
                    <a:p>
                      <a:pPr algn="just"/>
                      <a:r>
                        <a:rPr lang="fr-CA" sz="700" dirty="0">
                          <a:solidFill>
                            <a:schemeClr val="accent1">
                              <a:lumMod val="75000"/>
                            </a:schemeClr>
                          </a:solidFill>
                        </a:rPr>
                        <a:t>Deux</a:t>
                      </a:r>
                      <a:r>
                        <a:rPr lang="fr-CA" sz="700" baseline="0" dirty="0">
                          <a:solidFill>
                            <a:schemeClr val="accent1">
                              <a:lumMod val="75000"/>
                            </a:schemeClr>
                          </a:solidFill>
                        </a:rPr>
                        <a:t> personnes authentiques, nous parle de comment elles ont vécues l’annonce du diagnostic, les sentiments internes qu’elles ont ressenties et comment les jugements peuvent faire mal.</a:t>
                      </a:r>
                      <a:endParaRPr lang="fr-CA" sz="700" dirty="0">
                        <a:solidFill>
                          <a:schemeClr val="accent1">
                            <a:lumMod val="75000"/>
                          </a:schemeClr>
                        </a:solidFill>
                      </a:endParaRPr>
                    </a:p>
                  </a:txBody>
                  <a:tcPr/>
                </a:tc>
                <a:tc>
                  <a:txBody>
                    <a:bodyPr/>
                    <a:lstStyle/>
                    <a:p>
                      <a:pPr algn="l"/>
                      <a:r>
                        <a:rPr lang="fr-CA" sz="700" b="1" dirty="0">
                          <a:solidFill>
                            <a:srgbClr val="FF0000"/>
                          </a:solidFill>
                        </a:rPr>
                        <a:t>Oui</a:t>
                      </a:r>
                      <a:r>
                        <a:rPr lang="fr-CA" sz="700" dirty="0">
                          <a:solidFill>
                            <a:srgbClr val="FF0000"/>
                          </a:solidFill>
                        </a:rPr>
                        <a:t>   </a:t>
                      </a:r>
                      <a:r>
                        <a:rPr lang="fr-CA" sz="700" dirty="0">
                          <a:solidFill>
                            <a:schemeClr val="accent1">
                              <a:lumMod val="75000"/>
                            </a:schemeClr>
                          </a:solidFill>
                        </a:rPr>
                        <a:t>     </a:t>
                      </a:r>
                      <a:r>
                        <a:rPr lang="fr-CA" sz="700" b="1" dirty="0">
                          <a:solidFill>
                            <a:schemeClr val="accent1">
                              <a:lumMod val="75000"/>
                            </a:schemeClr>
                          </a:solidFill>
                        </a:rPr>
                        <a:t>GRATUIT</a:t>
                      </a:r>
                    </a:p>
                    <a:p>
                      <a:pPr algn="l"/>
                      <a:r>
                        <a:rPr lang="fr-CA" sz="700" dirty="0">
                          <a:solidFill>
                            <a:schemeClr val="accent1">
                              <a:lumMod val="75000"/>
                            </a:schemeClr>
                          </a:solidFill>
                        </a:rPr>
                        <a:t>1-844-383-6373 ou</a:t>
                      </a:r>
                    </a:p>
                    <a:p>
                      <a:pPr algn="l"/>
                      <a:r>
                        <a:rPr lang="fr-CA" sz="700" dirty="0">
                          <a:solidFill>
                            <a:schemeClr val="accent1">
                              <a:lumMod val="75000"/>
                            </a:schemeClr>
                          </a:solidFill>
                          <a:hlinkClick r:id="rId3"/>
                        </a:rPr>
                        <a:t>info@autisme-cq.com</a:t>
                      </a:r>
                      <a:endParaRPr lang="fr-CA" sz="700" dirty="0">
                        <a:solidFill>
                          <a:schemeClr val="accent1">
                            <a:lumMod val="75000"/>
                          </a:schemeClr>
                        </a:solidFill>
                      </a:endParaRP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104615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1962</TotalTime>
  <Words>1607</Words>
  <Application>Microsoft Office PowerPoint</Application>
  <PresentationFormat>Affichage à l'écran (4:3)</PresentationFormat>
  <Paragraphs>371</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Wingdings</vt:lpstr>
      <vt:lpstr>Thème Office</vt:lpstr>
      <vt:lpstr>   Mois de l’autisme 2018 « Mieux se comprendre, mieux s’entendre »</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Mois de l’autisme 2018 « Mieux se comprendre, mieux s’entendre »</dc:title>
  <dc:creator>Autisme CQ</dc:creator>
  <cp:lastModifiedBy>Natalie Laroche</cp:lastModifiedBy>
  <cp:revision>96</cp:revision>
  <cp:lastPrinted>2018-03-27T18:30:17Z</cp:lastPrinted>
  <dcterms:created xsi:type="dcterms:W3CDTF">2018-03-26T14:27:48Z</dcterms:created>
  <dcterms:modified xsi:type="dcterms:W3CDTF">2018-03-28T20:19:10Z</dcterms:modified>
</cp:coreProperties>
</file>